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47"/>
  </p:notesMasterIdLst>
  <p:sldIdLst>
    <p:sldId id="260" r:id="rId2"/>
    <p:sldId id="262" r:id="rId3"/>
    <p:sldId id="263" r:id="rId4"/>
    <p:sldId id="264" r:id="rId5"/>
    <p:sldId id="265" r:id="rId6"/>
    <p:sldId id="267" r:id="rId7"/>
    <p:sldId id="269" r:id="rId8"/>
    <p:sldId id="335" r:id="rId9"/>
    <p:sldId id="270" r:id="rId10"/>
    <p:sldId id="271" r:id="rId11"/>
    <p:sldId id="317" r:id="rId12"/>
    <p:sldId id="319" r:id="rId13"/>
    <p:sldId id="318" r:id="rId14"/>
    <p:sldId id="316" r:id="rId15"/>
    <p:sldId id="304" r:id="rId16"/>
    <p:sldId id="274" r:id="rId17"/>
    <p:sldId id="305" r:id="rId18"/>
    <p:sldId id="320" r:id="rId19"/>
    <p:sldId id="321" r:id="rId20"/>
    <p:sldId id="306" r:id="rId21"/>
    <p:sldId id="322" r:id="rId22"/>
    <p:sldId id="307" r:id="rId23"/>
    <p:sldId id="323" r:id="rId24"/>
    <p:sldId id="326" r:id="rId25"/>
    <p:sldId id="324" r:id="rId26"/>
    <p:sldId id="327" r:id="rId27"/>
    <p:sldId id="329" r:id="rId28"/>
    <p:sldId id="330" r:id="rId29"/>
    <p:sldId id="334" r:id="rId30"/>
    <p:sldId id="308" r:id="rId31"/>
    <p:sldId id="331" r:id="rId32"/>
    <p:sldId id="332" r:id="rId33"/>
    <p:sldId id="333" r:id="rId34"/>
    <p:sldId id="280" r:id="rId35"/>
    <p:sldId id="310" r:id="rId36"/>
    <p:sldId id="281" r:id="rId37"/>
    <p:sldId id="336" r:id="rId38"/>
    <p:sldId id="282" r:id="rId39"/>
    <p:sldId id="283" r:id="rId40"/>
    <p:sldId id="315" r:id="rId41"/>
    <p:sldId id="312" r:id="rId42"/>
    <p:sldId id="286" r:id="rId43"/>
    <p:sldId id="287" r:id="rId44"/>
    <p:sldId id="313" r:id="rId45"/>
    <p:sldId id="314" r:id="rId46"/>
  </p:sldIdLst>
  <p:sldSz cx="9144000" cy="6858000" type="screen4x3"/>
  <p:notesSz cx="6858000" cy="9144000"/>
  <p:embeddedFontLst>
    <p:embeddedFont>
      <p:font typeface="Calibri" pitchFamily="34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00"/>
    <a:srgbClr val="7C2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44" autoAdjust="0"/>
  </p:normalViewPr>
  <p:slideViewPr>
    <p:cSldViewPr>
      <p:cViewPr>
        <p:scale>
          <a:sx n="75" d="100"/>
          <a:sy n="75" d="100"/>
        </p:scale>
        <p:origin x="-1014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genetakle:Takle%20Files:PublicPresentations:2009:Kendall'%20materials:Iowa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 i="0" strike="noStrik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Iowa Corn Yields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 i="0" strike="noStrik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1866-2009</a:t>
            </a:r>
          </a:p>
        </c:rich>
      </c:tx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5618655441844201E-2"/>
          <c:y val="1.7913842171236101E-2"/>
          <c:w val="0.91446526839111797"/>
          <c:h val="0.914682982760466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dLbls>
            <c:dLbl>
              <c:idx val="28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8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7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8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06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13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17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22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27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28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38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39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l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4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43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Predicted!$A$2:$A$145</c:f>
              <c:numCache>
                <c:formatCode>General</c:formatCode>
                <c:ptCount val="144"/>
                <c:pt idx="0">
                  <c:v>1866</c:v>
                </c:pt>
                <c:pt idx="1">
                  <c:v>1867</c:v>
                </c:pt>
                <c:pt idx="2">
                  <c:v>1868</c:v>
                </c:pt>
                <c:pt idx="3">
                  <c:v>1869</c:v>
                </c:pt>
                <c:pt idx="4">
                  <c:v>1870</c:v>
                </c:pt>
                <c:pt idx="5">
                  <c:v>1871</c:v>
                </c:pt>
                <c:pt idx="6">
                  <c:v>1872</c:v>
                </c:pt>
                <c:pt idx="7">
                  <c:v>1873</c:v>
                </c:pt>
                <c:pt idx="8">
                  <c:v>1874</c:v>
                </c:pt>
                <c:pt idx="9">
                  <c:v>1875</c:v>
                </c:pt>
                <c:pt idx="10">
                  <c:v>1876</c:v>
                </c:pt>
                <c:pt idx="11">
                  <c:v>1877</c:v>
                </c:pt>
                <c:pt idx="12">
                  <c:v>1878</c:v>
                </c:pt>
                <c:pt idx="13">
                  <c:v>1879</c:v>
                </c:pt>
                <c:pt idx="14">
                  <c:v>1880</c:v>
                </c:pt>
                <c:pt idx="15">
                  <c:v>1881</c:v>
                </c:pt>
                <c:pt idx="16">
                  <c:v>1882</c:v>
                </c:pt>
                <c:pt idx="17">
                  <c:v>1883</c:v>
                </c:pt>
                <c:pt idx="18">
                  <c:v>1884</c:v>
                </c:pt>
                <c:pt idx="19">
                  <c:v>1885</c:v>
                </c:pt>
                <c:pt idx="20">
                  <c:v>1886</c:v>
                </c:pt>
                <c:pt idx="21">
                  <c:v>1887</c:v>
                </c:pt>
                <c:pt idx="22">
                  <c:v>1888</c:v>
                </c:pt>
                <c:pt idx="23">
                  <c:v>1889</c:v>
                </c:pt>
                <c:pt idx="24">
                  <c:v>1890</c:v>
                </c:pt>
                <c:pt idx="25">
                  <c:v>1891</c:v>
                </c:pt>
                <c:pt idx="26">
                  <c:v>1892</c:v>
                </c:pt>
                <c:pt idx="27">
                  <c:v>1893</c:v>
                </c:pt>
                <c:pt idx="28">
                  <c:v>1894</c:v>
                </c:pt>
                <c:pt idx="29">
                  <c:v>1895</c:v>
                </c:pt>
                <c:pt idx="30">
                  <c:v>1896</c:v>
                </c:pt>
                <c:pt idx="31">
                  <c:v>1897</c:v>
                </c:pt>
                <c:pt idx="32">
                  <c:v>1898</c:v>
                </c:pt>
                <c:pt idx="33">
                  <c:v>1899</c:v>
                </c:pt>
                <c:pt idx="34">
                  <c:v>1900</c:v>
                </c:pt>
                <c:pt idx="35">
                  <c:v>1901</c:v>
                </c:pt>
                <c:pt idx="36">
                  <c:v>1902</c:v>
                </c:pt>
                <c:pt idx="37">
                  <c:v>1903</c:v>
                </c:pt>
                <c:pt idx="38">
                  <c:v>1904</c:v>
                </c:pt>
                <c:pt idx="39">
                  <c:v>1905</c:v>
                </c:pt>
                <c:pt idx="40">
                  <c:v>1906</c:v>
                </c:pt>
                <c:pt idx="41">
                  <c:v>1907</c:v>
                </c:pt>
                <c:pt idx="42">
                  <c:v>1908</c:v>
                </c:pt>
                <c:pt idx="43">
                  <c:v>1909</c:v>
                </c:pt>
                <c:pt idx="44">
                  <c:v>1910</c:v>
                </c:pt>
                <c:pt idx="45">
                  <c:v>1911</c:v>
                </c:pt>
                <c:pt idx="46">
                  <c:v>1912</c:v>
                </c:pt>
                <c:pt idx="47">
                  <c:v>1913</c:v>
                </c:pt>
                <c:pt idx="48">
                  <c:v>1914</c:v>
                </c:pt>
                <c:pt idx="49">
                  <c:v>1915</c:v>
                </c:pt>
                <c:pt idx="50">
                  <c:v>1916</c:v>
                </c:pt>
                <c:pt idx="51">
                  <c:v>1917</c:v>
                </c:pt>
                <c:pt idx="52">
                  <c:v>1918</c:v>
                </c:pt>
                <c:pt idx="53">
                  <c:v>1919</c:v>
                </c:pt>
                <c:pt idx="54">
                  <c:v>1920</c:v>
                </c:pt>
                <c:pt idx="55">
                  <c:v>1921</c:v>
                </c:pt>
                <c:pt idx="56">
                  <c:v>1922</c:v>
                </c:pt>
                <c:pt idx="57">
                  <c:v>1923</c:v>
                </c:pt>
                <c:pt idx="58">
                  <c:v>1924</c:v>
                </c:pt>
                <c:pt idx="59">
                  <c:v>1925</c:v>
                </c:pt>
                <c:pt idx="60">
                  <c:v>1926</c:v>
                </c:pt>
                <c:pt idx="61">
                  <c:v>1927</c:v>
                </c:pt>
                <c:pt idx="62">
                  <c:v>1928</c:v>
                </c:pt>
                <c:pt idx="63">
                  <c:v>1929</c:v>
                </c:pt>
                <c:pt idx="64">
                  <c:v>1930</c:v>
                </c:pt>
                <c:pt idx="65">
                  <c:v>1931</c:v>
                </c:pt>
                <c:pt idx="66">
                  <c:v>1932</c:v>
                </c:pt>
                <c:pt idx="67">
                  <c:v>1933</c:v>
                </c:pt>
                <c:pt idx="68">
                  <c:v>1934</c:v>
                </c:pt>
                <c:pt idx="69">
                  <c:v>1935</c:v>
                </c:pt>
                <c:pt idx="70">
                  <c:v>1936</c:v>
                </c:pt>
                <c:pt idx="71">
                  <c:v>1937</c:v>
                </c:pt>
                <c:pt idx="72">
                  <c:v>1938</c:v>
                </c:pt>
                <c:pt idx="73">
                  <c:v>1939</c:v>
                </c:pt>
                <c:pt idx="74">
                  <c:v>1940</c:v>
                </c:pt>
                <c:pt idx="75">
                  <c:v>1941</c:v>
                </c:pt>
                <c:pt idx="76">
                  <c:v>1942</c:v>
                </c:pt>
                <c:pt idx="77">
                  <c:v>1943</c:v>
                </c:pt>
                <c:pt idx="78">
                  <c:v>1944</c:v>
                </c:pt>
                <c:pt idx="79">
                  <c:v>1945</c:v>
                </c:pt>
                <c:pt idx="80">
                  <c:v>1946</c:v>
                </c:pt>
                <c:pt idx="81">
                  <c:v>1947</c:v>
                </c:pt>
                <c:pt idx="82">
                  <c:v>1948</c:v>
                </c:pt>
                <c:pt idx="83">
                  <c:v>1949</c:v>
                </c:pt>
                <c:pt idx="84">
                  <c:v>1950</c:v>
                </c:pt>
                <c:pt idx="85">
                  <c:v>1951</c:v>
                </c:pt>
                <c:pt idx="86">
                  <c:v>1952</c:v>
                </c:pt>
                <c:pt idx="87">
                  <c:v>1953</c:v>
                </c:pt>
                <c:pt idx="88">
                  <c:v>1954</c:v>
                </c:pt>
                <c:pt idx="89">
                  <c:v>1955</c:v>
                </c:pt>
                <c:pt idx="90">
                  <c:v>1956</c:v>
                </c:pt>
                <c:pt idx="91">
                  <c:v>1957</c:v>
                </c:pt>
                <c:pt idx="92">
                  <c:v>1958</c:v>
                </c:pt>
                <c:pt idx="93">
                  <c:v>1959</c:v>
                </c:pt>
                <c:pt idx="94">
                  <c:v>1960</c:v>
                </c:pt>
                <c:pt idx="95">
                  <c:v>1961</c:v>
                </c:pt>
                <c:pt idx="96">
                  <c:v>1962</c:v>
                </c:pt>
                <c:pt idx="97">
                  <c:v>1963</c:v>
                </c:pt>
                <c:pt idx="98">
                  <c:v>1964</c:v>
                </c:pt>
                <c:pt idx="99">
                  <c:v>1965</c:v>
                </c:pt>
                <c:pt idx="100">
                  <c:v>1966</c:v>
                </c:pt>
                <c:pt idx="101">
                  <c:v>1967</c:v>
                </c:pt>
                <c:pt idx="102">
                  <c:v>1968</c:v>
                </c:pt>
                <c:pt idx="103">
                  <c:v>1969</c:v>
                </c:pt>
                <c:pt idx="104">
                  <c:v>1970</c:v>
                </c:pt>
                <c:pt idx="105">
                  <c:v>1971</c:v>
                </c:pt>
                <c:pt idx="106">
                  <c:v>1972</c:v>
                </c:pt>
                <c:pt idx="107">
                  <c:v>1973</c:v>
                </c:pt>
                <c:pt idx="108">
                  <c:v>1974</c:v>
                </c:pt>
                <c:pt idx="109">
                  <c:v>1975</c:v>
                </c:pt>
                <c:pt idx="110">
                  <c:v>1976</c:v>
                </c:pt>
                <c:pt idx="111">
                  <c:v>1977</c:v>
                </c:pt>
                <c:pt idx="112">
                  <c:v>1978</c:v>
                </c:pt>
                <c:pt idx="113">
                  <c:v>1979</c:v>
                </c:pt>
                <c:pt idx="114">
                  <c:v>1980</c:v>
                </c:pt>
                <c:pt idx="115">
                  <c:v>1981</c:v>
                </c:pt>
                <c:pt idx="116">
                  <c:v>1982</c:v>
                </c:pt>
                <c:pt idx="117">
                  <c:v>1983</c:v>
                </c:pt>
                <c:pt idx="118">
                  <c:v>1984</c:v>
                </c:pt>
                <c:pt idx="119">
                  <c:v>1985</c:v>
                </c:pt>
                <c:pt idx="120">
                  <c:v>1986</c:v>
                </c:pt>
                <c:pt idx="121">
                  <c:v>1987</c:v>
                </c:pt>
                <c:pt idx="122">
                  <c:v>1988</c:v>
                </c:pt>
                <c:pt idx="123">
                  <c:v>1989</c:v>
                </c:pt>
                <c:pt idx="124">
                  <c:v>1990</c:v>
                </c:pt>
                <c:pt idx="125">
                  <c:v>1991</c:v>
                </c:pt>
                <c:pt idx="126">
                  <c:v>1992</c:v>
                </c:pt>
                <c:pt idx="127">
                  <c:v>1993</c:v>
                </c:pt>
                <c:pt idx="128">
                  <c:v>1994</c:v>
                </c:pt>
                <c:pt idx="129">
                  <c:v>1995</c:v>
                </c:pt>
                <c:pt idx="130">
                  <c:v>1996</c:v>
                </c:pt>
                <c:pt idx="131">
                  <c:v>1997</c:v>
                </c:pt>
                <c:pt idx="132">
                  <c:v>1998</c:v>
                </c:pt>
                <c:pt idx="133">
                  <c:v>1999</c:v>
                </c:pt>
                <c:pt idx="134">
                  <c:v>2000</c:v>
                </c:pt>
                <c:pt idx="135">
                  <c:v>2001</c:v>
                </c:pt>
                <c:pt idx="136">
                  <c:v>2002</c:v>
                </c:pt>
                <c:pt idx="137">
                  <c:v>2003</c:v>
                </c:pt>
                <c:pt idx="138">
                  <c:v>2004</c:v>
                </c:pt>
                <c:pt idx="139">
                  <c:v>2005</c:v>
                </c:pt>
                <c:pt idx="140">
                  <c:v>2006</c:v>
                </c:pt>
                <c:pt idx="141">
                  <c:v>2007</c:v>
                </c:pt>
                <c:pt idx="142">
                  <c:v>2008</c:v>
                </c:pt>
                <c:pt idx="143">
                  <c:v>2009</c:v>
                </c:pt>
              </c:numCache>
            </c:numRef>
          </c:xVal>
          <c:yVal>
            <c:numRef>
              <c:f>Predicted!$B$2:$B$145</c:f>
              <c:numCache>
                <c:formatCode>General</c:formatCode>
                <c:ptCount val="144"/>
                <c:pt idx="0">
                  <c:v>32</c:v>
                </c:pt>
                <c:pt idx="1">
                  <c:v>41</c:v>
                </c:pt>
                <c:pt idx="2">
                  <c:v>40.5</c:v>
                </c:pt>
                <c:pt idx="3">
                  <c:v>33.5</c:v>
                </c:pt>
                <c:pt idx="4">
                  <c:v>40</c:v>
                </c:pt>
                <c:pt idx="5">
                  <c:v>43.5</c:v>
                </c:pt>
                <c:pt idx="6">
                  <c:v>41</c:v>
                </c:pt>
                <c:pt idx="7">
                  <c:v>32.5</c:v>
                </c:pt>
                <c:pt idx="8">
                  <c:v>34</c:v>
                </c:pt>
                <c:pt idx="9">
                  <c:v>35</c:v>
                </c:pt>
                <c:pt idx="10">
                  <c:v>34</c:v>
                </c:pt>
                <c:pt idx="11">
                  <c:v>33.5</c:v>
                </c:pt>
                <c:pt idx="12">
                  <c:v>40.5</c:v>
                </c:pt>
                <c:pt idx="13">
                  <c:v>41.6</c:v>
                </c:pt>
                <c:pt idx="14">
                  <c:v>39.5</c:v>
                </c:pt>
                <c:pt idx="15">
                  <c:v>30</c:v>
                </c:pt>
                <c:pt idx="16">
                  <c:v>30.5</c:v>
                </c:pt>
                <c:pt idx="17">
                  <c:v>29</c:v>
                </c:pt>
                <c:pt idx="18">
                  <c:v>39.5</c:v>
                </c:pt>
                <c:pt idx="19">
                  <c:v>36.5</c:v>
                </c:pt>
                <c:pt idx="20">
                  <c:v>29</c:v>
                </c:pt>
                <c:pt idx="21">
                  <c:v>30</c:v>
                </c:pt>
                <c:pt idx="22">
                  <c:v>39.5</c:v>
                </c:pt>
                <c:pt idx="23">
                  <c:v>41.3</c:v>
                </c:pt>
                <c:pt idx="24">
                  <c:v>28</c:v>
                </c:pt>
                <c:pt idx="25">
                  <c:v>40.5</c:v>
                </c:pt>
                <c:pt idx="26">
                  <c:v>30.5</c:v>
                </c:pt>
                <c:pt idx="27">
                  <c:v>37.5</c:v>
                </c:pt>
                <c:pt idx="28">
                  <c:v>15</c:v>
                </c:pt>
                <c:pt idx="29">
                  <c:v>39</c:v>
                </c:pt>
                <c:pt idx="30">
                  <c:v>43</c:v>
                </c:pt>
                <c:pt idx="31">
                  <c:v>33.5</c:v>
                </c:pt>
                <c:pt idx="32">
                  <c:v>36</c:v>
                </c:pt>
                <c:pt idx="33">
                  <c:v>39.1</c:v>
                </c:pt>
                <c:pt idx="34">
                  <c:v>45</c:v>
                </c:pt>
                <c:pt idx="35">
                  <c:v>28.5</c:v>
                </c:pt>
                <c:pt idx="36">
                  <c:v>38</c:v>
                </c:pt>
                <c:pt idx="37">
                  <c:v>32.5</c:v>
                </c:pt>
                <c:pt idx="38">
                  <c:v>39</c:v>
                </c:pt>
                <c:pt idx="39">
                  <c:v>41.5</c:v>
                </c:pt>
                <c:pt idx="40">
                  <c:v>45.5</c:v>
                </c:pt>
                <c:pt idx="41">
                  <c:v>35</c:v>
                </c:pt>
                <c:pt idx="42">
                  <c:v>38</c:v>
                </c:pt>
                <c:pt idx="43">
                  <c:v>37.1</c:v>
                </c:pt>
                <c:pt idx="44">
                  <c:v>41.5</c:v>
                </c:pt>
                <c:pt idx="45">
                  <c:v>35.5</c:v>
                </c:pt>
                <c:pt idx="46">
                  <c:v>46</c:v>
                </c:pt>
                <c:pt idx="47">
                  <c:v>37.5</c:v>
                </c:pt>
                <c:pt idx="48">
                  <c:v>40.5</c:v>
                </c:pt>
                <c:pt idx="49">
                  <c:v>32.5</c:v>
                </c:pt>
                <c:pt idx="50">
                  <c:v>38</c:v>
                </c:pt>
                <c:pt idx="51">
                  <c:v>38.5</c:v>
                </c:pt>
                <c:pt idx="52">
                  <c:v>37</c:v>
                </c:pt>
                <c:pt idx="53">
                  <c:v>41.6</c:v>
                </c:pt>
                <c:pt idx="54">
                  <c:v>46</c:v>
                </c:pt>
                <c:pt idx="55">
                  <c:v>43</c:v>
                </c:pt>
                <c:pt idx="56">
                  <c:v>45</c:v>
                </c:pt>
                <c:pt idx="57">
                  <c:v>40.5</c:v>
                </c:pt>
                <c:pt idx="58">
                  <c:v>28</c:v>
                </c:pt>
                <c:pt idx="59">
                  <c:v>43.9</c:v>
                </c:pt>
                <c:pt idx="60">
                  <c:v>39</c:v>
                </c:pt>
                <c:pt idx="61">
                  <c:v>35</c:v>
                </c:pt>
                <c:pt idx="62">
                  <c:v>41.5</c:v>
                </c:pt>
                <c:pt idx="63">
                  <c:v>40.200000000000003</c:v>
                </c:pt>
                <c:pt idx="64">
                  <c:v>34</c:v>
                </c:pt>
                <c:pt idx="65">
                  <c:v>32.9</c:v>
                </c:pt>
                <c:pt idx="66">
                  <c:v>43</c:v>
                </c:pt>
                <c:pt idx="67">
                  <c:v>40</c:v>
                </c:pt>
                <c:pt idx="68">
                  <c:v>28.2</c:v>
                </c:pt>
                <c:pt idx="69">
                  <c:v>38</c:v>
                </c:pt>
                <c:pt idx="70">
                  <c:v>20</c:v>
                </c:pt>
                <c:pt idx="71">
                  <c:v>45</c:v>
                </c:pt>
                <c:pt idx="72">
                  <c:v>46</c:v>
                </c:pt>
                <c:pt idx="73">
                  <c:v>52.2</c:v>
                </c:pt>
                <c:pt idx="74">
                  <c:v>52.5</c:v>
                </c:pt>
                <c:pt idx="75">
                  <c:v>51</c:v>
                </c:pt>
                <c:pt idx="76">
                  <c:v>60</c:v>
                </c:pt>
                <c:pt idx="77">
                  <c:v>55</c:v>
                </c:pt>
                <c:pt idx="78">
                  <c:v>52.5</c:v>
                </c:pt>
                <c:pt idx="79">
                  <c:v>44.5</c:v>
                </c:pt>
                <c:pt idx="80">
                  <c:v>57</c:v>
                </c:pt>
                <c:pt idx="81">
                  <c:v>31</c:v>
                </c:pt>
                <c:pt idx="82">
                  <c:v>60.5</c:v>
                </c:pt>
                <c:pt idx="83">
                  <c:v>47</c:v>
                </c:pt>
                <c:pt idx="84">
                  <c:v>48.5</c:v>
                </c:pt>
                <c:pt idx="85">
                  <c:v>43.5</c:v>
                </c:pt>
                <c:pt idx="86">
                  <c:v>62.5</c:v>
                </c:pt>
                <c:pt idx="87">
                  <c:v>53</c:v>
                </c:pt>
                <c:pt idx="88">
                  <c:v>54.5</c:v>
                </c:pt>
                <c:pt idx="89">
                  <c:v>48.5</c:v>
                </c:pt>
                <c:pt idx="90">
                  <c:v>53.5</c:v>
                </c:pt>
                <c:pt idx="91">
                  <c:v>62</c:v>
                </c:pt>
                <c:pt idx="92">
                  <c:v>66</c:v>
                </c:pt>
                <c:pt idx="93">
                  <c:v>65</c:v>
                </c:pt>
                <c:pt idx="94">
                  <c:v>63.5</c:v>
                </c:pt>
                <c:pt idx="95">
                  <c:v>75.5</c:v>
                </c:pt>
                <c:pt idx="96">
                  <c:v>77</c:v>
                </c:pt>
                <c:pt idx="97">
                  <c:v>80</c:v>
                </c:pt>
                <c:pt idx="98">
                  <c:v>77.5</c:v>
                </c:pt>
                <c:pt idx="99">
                  <c:v>82</c:v>
                </c:pt>
                <c:pt idx="100">
                  <c:v>89</c:v>
                </c:pt>
                <c:pt idx="101">
                  <c:v>88.5</c:v>
                </c:pt>
                <c:pt idx="102">
                  <c:v>93</c:v>
                </c:pt>
                <c:pt idx="103">
                  <c:v>99</c:v>
                </c:pt>
                <c:pt idx="104">
                  <c:v>86</c:v>
                </c:pt>
                <c:pt idx="105">
                  <c:v>102</c:v>
                </c:pt>
                <c:pt idx="106">
                  <c:v>116</c:v>
                </c:pt>
                <c:pt idx="107">
                  <c:v>107</c:v>
                </c:pt>
                <c:pt idx="108">
                  <c:v>80</c:v>
                </c:pt>
                <c:pt idx="109">
                  <c:v>90</c:v>
                </c:pt>
                <c:pt idx="110">
                  <c:v>91</c:v>
                </c:pt>
                <c:pt idx="111">
                  <c:v>86</c:v>
                </c:pt>
                <c:pt idx="112">
                  <c:v>115</c:v>
                </c:pt>
                <c:pt idx="113">
                  <c:v>127</c:v>
                </c:pt>
                <c:pt idx="114">
                  <c:v>110</c:v>
                </c:pt>
                <c:pt idx="115">
                  <c:v>125</c:v>
                </c:pt>
                <c:pt idx="116">
                  <c:v>120</c:v>
                </c:pt>
                <c:pt idx="117">
                  <c:v>87</c:v>
                </c:pt>
                <c:pt idx="118">
                  <c:v>112</c:v>
                </c:pt>
                <c:pt idx="119">
                  <c:v>126</c:v>
                </c:pt>
                <c:pt idx="120">
                  <c:v>135</c:v>
                </c:pt>
                <c:pt idx="121">
                  <c:v>130</c:v>
                </c:pt>
                <c:pt idx="122">
                  <c:v>84</c:v>
                </c:pt>
                <c:pt idx="123">
                  <c:v>118</c:v>
                </c:pt>
                <c:pt idx="124">
                  <c:v>126</c:v>
                </c:pt>
                <c:pt idx="125">
                  <c:v>117</c:v>
                </c:pt>
                <c:pt idx="126">
                  <c:v>147</c:v>
                </c:pt>
                <c:pt idx="127">
                  <c:v>80</c:v>
                </c:pt>
                <c:pt idx="128">
                  <c:v>152</c:v>
                </c:pt>
                <c:pt idx="129">
                  <c:v>123</c:v>
                </c:pt>
                <c:pt idx="130">
                  <c:v>138</c:v>
                </c:pt>
                <c:pt idx="131">
                  <c:v>138</c:v>
                </c:pt>
                <c:pt idx="132">
                  <c:v>145</c:v>
                </c:pt>
                <c:pt idx="133">
                  <c:v>149</c:v>
                </c:pt>
                <c:pt idx="134">
                  <c:v>144</c:v>
                </c:pt>
                <c:pt idx="135">
                  <c:v>146</c:v>
                </c:pt>
                <c:pt idx="136">
                  <c:v>163</c:v>
                </c:pt>
                <c:pt idx="137">
                  <c:v>157</c:v>
                </c:pt>
                <c:pt idx="138">
                  <c:v>181</c:v>
                </c:pt>
                <c:pt idx="139">
                  <c:v>173</c:v>
                </c:pt>
                <c:pt idx="140">
                  <c:v>166</c:v>
                </c:pt>
                <c:pt idx="141">
                  <c:v>171</c:v>
                </c:pt>
                <c:pt idx="142">
                  <c:v>171</c:v>
                </c:pt>
                <c:pt idx="143">
                  <c:v>187</c:v>
                </c:pt>
              </c:numCache>
            </c:numRef>
          </c:yVal>
          <c:smooth val="0"/>
        </c:ser>
        <c:ser>
          <c:idx val="1"/>
          <c:order val="1"/>
          <c:spPr>
            <a:ln w="38100">
              <a:solidFill>
                <a:srgbClr val="993366"/>
              </a:solidFill>
              <a:prstDash val="solid"/>
            </a:ln>
          </c:spPr>
          <c:marker>
            <c:symbol val="none"/>
          </c:marker>
          <c:xVal>
            <c:numRef>
              <c:f>Predicted!$A$2:$A$145</c:f>
              <c:numCache>
                <c:formatCode>General</c:formatCode>
                <c:ptCount val="144"/>
                <c:pt idx="0">
                  <c:v>1866</c:v>
                </c:pt>
                <c:pt idx="1">
                  <c:v>1867</c:v>
                </c:pt>
                <c:pt idx="2">
                  <c:v>1868</c:v>
                </c:pt>
                <c:pt idx="3">
                  <c:v>1869</c:v>
                </c:pt>
                <c:pt idx="4">
                  <c:v>1870</c:v>
                </c:pt>
                <c:pt idx="5">
                  <c:v>1871</c:v>
                </c:pt>
                <c:pt idx="6">
                  <c:v>1872</c:v>
                </c:pt>
                <c:pt idx="7">
                  <c:v>1873</c:v>
                </c:pt>
                <c:pt idx="8">
                  <c:v>1874</c:v>
                </c:pt>
                <c:pt idx="9">
                  <c:v>1875</c:v>
                </c:pt>
                <c:pt idx="10">
                  <c:v>1876</c:v>
                </c:pt>
                <c:pt idx="11">
                  <c:v>1877</c:v>
                </c:pt>
                <c:pt idx="12">
                  <c:v>1878</c:v>
                </c:pt>
                <c:pt idx="13">
                  <c:v>1879</c:v>
                </c:pt>
                <c:pt idx="14">
                  <c:v>1880</c:v>
                </c:pt>
                <c:pt idx="15">
                  <c:v>1881</c:v>
                </c:pt>
                <c:pt idx="16">
                  <c:v>1882</c:v>
                </c:pt>
                <c:pt idx="17">
                  <c:v>1883</c:v>
                </c:pt>
                <c:pt idx="18">
                  <c:v>1884</c:v>
                </c:pt>
                <c:pt idx="19">
                  <c:v>1885</c:v>
                </c:pt>
                <c:pt idx="20">
                  <c:v>1886</c:v>
                </c:pt>
                <c:pt idx="21">
                  <c:v>1887</c:v>
                </c:pt>
                <c:pt idx="22">
                  <c:v>1888</c:v>
                </c:pt>
                <c:pt idx="23">
                  <c:v>1889</c:v>
                </c:pt>
                <c:pt idx="24">
                  <c:v>1890</c:v>
                </c:pt>
                <c:pt idx="25">
                  <c:v>1891</c:v>
                </c:pt>
                <c:pt idx="26">
                  <c:v>1892</c:v>
                </c:pt>
                <c:pt idx="27">
                  <c:v>1893</c:v>
                </c:pt>
                <c:pt idx="28">
                  <c:v>1894</c:v>
                </c:pt>
                <c:pt idx="29">
                  <c:v>1895</c:v>
                </c:pt>
                <c:pt idx="30">
                  <c:v>1896</c:v>
                </c:pt>
                <c:pt idx="31">
                  <c:v>1897</c:v>
                </c:pt>
                <c:pt idx="32">
                  <c:v>1898</c:v>
                </c:pt>
                <c:pt idx="33">
                  <c:v>1899</c:v>
                </c:pt>
                <c:pt idx="34">
                  <c:v>1900</c:v>
                </c:pt>
                <c:pt idx="35">
                  <c:v>1901</c:v>
                </c:pt>
                <c:pt idx="36">
                  <c:v>1902</c:v>
                </c:pt>
                <c:pt idx="37">
                  <c:v>1903</c:v>
                </c:pt>
                <c:pt idx="38">
                  <c:v>1904</c:v>
                </c:pt>
                <c:pt idx="39">
                  <c:v>1905</c:v>
                </c:pt>
                <c:pt idx="40">
                  <c:v>1906</c:v>
                </c:pt>
                <c:pt idx="41">
                  <c:v>1907</c:v>
                </c:pt>
                <c:pt idx="42">
                  <c:v>1908</c:v>
                </c:pt>
                <c:pt idx="43">
                  <c:v>1909</c:v>
                </c:pt>
                <c:pt idx="44">
                  <c:v>1910</c:v>
                </c:pt>
                <c:pt idx="45">
                  <c:v>1911</c:v>
                </c:pt>
                <c:pt idx="46">
                  <c:v>1912</c:v>
                </c:pt>
                <c:pt idx="47">
                  <c:v>1913</c:v>
                </c:pt>
                <c:pt idx="48">
                  <c:v>1914</c:v>
                </c:pt>
                <c:pt idx="49">
                  <c:v>1915</c:v>
                </c:pt>
                <c:pt idx="50">
                  <c:v>1916</c:v>
                </c:pt>
                <c:pt idx="51">
                  <c:v>1917</c:v>
                </c:pt>
                <c:pt idx="52">
                  <c:v>1918</c:v>
                </c:pt>
                <c:pt idx="53">
                  <c:v>1919</c:v>
                </c:pt>
                <c:pt idx="54">
                  <c:v>1920</c:v>
                </c:pt>
                <c:pt idx="55">
                  <c:v>1921</c:v>
                </c:pt>
                <c:pt idx="56">
                  <c:v>1922</c:v>
                </c:pt>
                <c:pt idx="57">
                  <c:v>1923</c:v>
                </c:pt>
                <c:pt idx="58">
                  <c:v>1924</c:v>
                </c:pt>
                <c:pt idx="59">
                  <c:v>1925</c:v>
                </c:pt>
                <c:pt idx="60">
                  <c:v>1926</c:v>
                </c:pt>
                <c:pt idx="61">
                  <c:v>1927</c:v>
                </c:pt>
                <c:pt idx="62">
                  <c:v>1928</c:v>
                </c:pt>
                <c:pt idx="63">
                  <c:v>1929</c:v>
                </c:pt>
                <c:pt idx="64">
                  <c:v>1930</c:v>
                </c:pt>
                <c:pt idx="65">
                  <c:v>1931</c:v>
                </c:pt>
                <c:pt idx="66">
                  <c:v>1932</c:v>
                </c:pt>
                <c:pt idx="67">
                  <c:v>1933</c:v>
                </c:pt>
                <c:pt idx="68">
                  <c:v>1934</c:v>
                </c:pt>
                <c:pt idx="69">
                  <c:v>1935</c:v>
                </c:pt>
                <c:pt idx="70">
                  <c:v>1936</c:v>
                </c:pt>
                <c:pt idx="71">
                  <c:v>1937</c:v>
                </c:pt>
                <c:pt idx="72">
                  <c:v>1938</c:v>
                </c:pt>
                <c:pt idx="73">
                  <c:v>1939</c:v>
                </c:pt>
                <c:pt idx="74">
                  <c:v>1940</c:v>
                </c:pt>
                <c:pt idx="75">
                  <c:v>1941</c:v>
                </c:pt>
                <c:pt idx="76">
                  <c:v>1942</c:v>
                </c:pt>
                <c:pt idx="77">
                  <c:v>1943</c:v>
                </c:pt>
                <c:pt idx="78">
                  <c:v>1944</c:v>
                </c:pt>
                <c:pt idx="79">
                  <c:v>1945</c:v>
                </c:pt>
                <c:pt idx="80">
                  <c:v>1946</c:v>
                </c:pt>
                <c:pt idx="81">
                  <c:v>1947</c:v>
                </c:pt>
                <c:pt idx="82">
                  <c:v>1948</c:v>
                </c:pt>
                <c:pt idx="83">
                  <c:v>1949</c:v>
                </c:pt>
                <c:pt idx="84">
                  <c:v>1950</c:v>
                </c:pt>
                <c:pt idx="85">
                  <c:v>1951</c:v>
                </c:pt>
                <c:pt idx="86">
                  <c:v>1952</c:v>
                </c:pt>
                <c:pt idx="87">
                  <c:v>1953</c:v>
                </c:pt>
                <c:pt idx="88">
                  <c:v>1954</c:v>
                </c:pt>
                <c:pt idx="89">
                  <c:v>1955</c:v>
                </c:pt>
                <c:pt idx="90">
                  <c:v>1956</c:v>
                </c:pt>
                <c:pt idx="91">
                  <c:v>1957</c:v>
                </c:pt>
                <c:pt idx="92">
                  <c:v>1958</c:v>
                </c:pt>
                <c:pt idx="93">
                  <c:v>1959</c:v>
                </c:pt>
                <c:pt idx="94">
                  <c:v>1960</c:v>
                </c:pt>
                <c:pt idx="95">
                  <c:v>1961</c:v>
                </c:pt>
                <c:pt idx="96">
                  <c:v>1962</c:v>
                </c:pt>
                <c:pt idx="97">
                  <c:v>1963</c:v>
                </c:pt>
                <c:pt idx="98">
                  <c:v>1964</c:v>
                </c:pt>
                <c:pt idx="99">
                  <c:v>1965</c:v>
                </c:pt>
                <c:pt idx="100">
                  <c:v>1966</c:v>
                </c:pt>
                <c:pt idx="101">
                  <c:v>1967</c:v>
                </c:pt>
                <c:pt idx="102">
                  <c:v>1968</c:v>
                </c:pt>
                <c:pt idx="103">
                  <c:v>1969</c:v>
                </c:pt>
                <c:pt idx="104">
                  <c:v>1970</c:v>
                </c:pt>
                <c:pt idx="105">
                  <c:v>1971</c:v>
                </c:pt>
                <c:pt idx="106">
                  <c:v>1972</c:v>
                </c:pt>
                <c:pt idx="107">
                  <c:v>1973</c:v>
                </c:pt>
                <c:pt idx="108">
                  <c:v>1974</c:v>
                </c:pt>
                <c:pt idx="109">
                  <c:v>1975</c:v>
                </c:pt>
                <c:pt idx="110">
                  <c:v>1976</c:v>
                </c:pt>
                <c:pt idx="111">
                  <c:v>1977</c:v>
                </c:pt>
                <c:pt idx="112">
                  <c:v>1978</c:v>
                </c:pt>
                <c:pt idx="113">
                  <c:v>1979</c:v>
                </c:pt>
                <c:pt idx="114">
                  <c:v>1980</c:v>
                </c:pt>
                <c:pt idx="115">
                  <c:v>1981</c:v>
                </c:pt>
                <c:pt idx="116">
                  <c:v>1982</c:v>
                </c:pt>
                <c:pt idx="117">
                  <c:v>1983</c:v>
                </c:pt>
                <c:pt idx="118">
                  <c:v>1984</c:v>
                </c:pt>
                <c:pt idx="119">
                  <c:v>1985</c:v>
                </c:pt>
                <c:pt idx="120">
                  <c:v>1986</c:v>
                </c:pt>
                <c:pt idx="121">
                  <c:v>1987</c:v>
                </c:pt>
                <c:pt idx="122">
                  <c:v>1988</c:v>
                </c:pt>
                <c:pt idx="123">
                  <c:v>1989</c:v>
                </c:pt>
                <c:pt idx="124">
                  <c:v>1990</c:v>
                </c:pt>
                <c:pt idx="125">
                  <c:v>1991</c:v>
                </c:pt>
                <c:pt idx="126">
                  <c:v>1992</c:v>
                </c:pt>
                <c:pt idx="127">
                  <c:v>1993</c:v>
                </c:pt>
                <c:pt idx="128">
                  <c:v>1994</c:v>
                </c:pt>
                <c:pt idx="129">
                  <c:v>1995</c:v>
                </c:pt>
                <c:pt idx="130">
                  <c:v>1996</c:v>
                </c:pt>
                <c:pt idx="131">
                  <c:v>1997</c:v>
                </c:pt>
                <c:pt idx="132">
                  <c:v>1998</c:v>
                </c:pt>
                <c:pt idx="133">
                  <c:v>1999</c:v>
                </c:pt>
                <c:pt idx="134">
                  <c:v>2000</c:v>
                </c:pt>
                <c:pt idx="135">
                  <c:v>2001</c:v>
                </c:pt>
                <c:pt idx="136">
                  <c:v>2002</c:v>
                </c:pt>
                <c:pt idx="137">
                  <c:v>2003</c:v>
                </c:pt>
                <c:pt idx="138">
                  <c:v>2004</c:v>
                </c:pt>
                <c:pt idx="139">
                  <c:v>2005</c:v>
                </c:pt>
                <c:pt idx="140">
                  <c:v>2006</c:v>
                </c:pt>
                <c:pt idx="141">
                  <c:v>2007</c:v>
                </c:pt>
                <c:pt idx="142">
                  <c:v>2008</c:v>
                </c:pt>
                <c:pt idx="143">
                  <c:v>2009</c:v>
                </c:pt>
              </c:numCache>
            </c:numRef>
          </c:xVal>
          <c:yVal>
            <c:numRef>
              <c:f>Predicted!$C$2:$C$145</c:f>
              <c:numCache>
                <c:formatCode>General</c:formatCode>
                <c:ptCount val="144"/>
                <c:pt idx="0">
                  <c:v>35.753889133000001</c:v>
                </c:pt>
                <c:pt idx="1">
                  <c:v>35.787226601</c:v>
                </c:pt>
                <c:pt idx="2">
                  <c:v>35.820564069</c:v>
                </c:pt>
                <c:pt idx="3">
                  <c:v>35.853901536999999</c:v>
                </c:pt>
                <c:pt idx="4">
                  <c:v>35.887239005999987</c:v>
                </c:pt>
                <c:pt idx="5">
                  <c:v>35.920576474000001</c:v>
                </c:pt>
                <c:pt idx="6">
                  <c:v>35.953913942</c:v>
                </c:pt>
                <c:pt idx="7">
                  <c:v>35.987251409999892</c:v>
                </c:pt>
                <c:pt idx="8">
                  <c:v>36.020588877999998</c:v>
                </c:pt>
                <c:pt idx="9">
                  <c:v>36.053926347000001</c:v>
                </c:pt>
                <c:pt idx="10">
                  <c:v>36.087263815</c:v>
                </c:pt>
                <c:pt idx="11">
                  <c:v>36.120601282999999</c:v>
                </c:pt>
                <c:pt idx="12">
                  <c:v>36.153938750999998</c:v>
                </c:pt>
                <c:pt idx="13">
                  <c:v>36.187276218999997</c:v>
                </c:pt>
                <c:pt idx="14">
                  <c:v>36.220613686999997</c:v>
                </c:pt>
                <c:pt idx="15">
                  <c:v>36.253951155999999</c:v>
                </c:pt>
                <c:pt idx="16">
                  <c:v>36.287288623999999</c:v>
                </c:pt>
                <c:pt idx="17">
                  <c:v>36.320626091999998</c:v>
                </c:pt>
                <c:pt idx="18">
                  <c:v>36.353963559999777</c:v>
                </c:pt>
                <c:pt idx="19">
                  <c:v>36.387301028000003</c:v>
                </c:pt>
                <c:pt idx="20">
                  <c:v>36.420638496000002</c:v>
                </c:pt>
                <c:pt idx="21">
                  <c:v>36.453975964999998</c:v>
                </c:pt>
                <c:pt idx="22">
                  <c:v>36.487313432999997</c:v>
                </c:pt>
                <c:pt idx="23">
                  <c:v>36.520650901000003</c:v>
                </c:pt>
                <c:pt idx="24">
                  <c:v>36.553988369000002</c:v>
                </c:pt>
                <c:pt idx="25">
                  <c:v>36.587325837000002</c:v>
                </c:pt>
                <c:pt idx="26">
                  <c:v>36.620663305999997</c:v>
                </c:pt>
                <c:pt idx="27">
                  <c:v>36.654000773999996</c:v>
                </c:pt>
                <c:pt idx="28">
                  <c:v>36.687338242000003</c:v>
                </c:pt>
                <c:pt idx="29">
                  <c:v>36.720675710000002</c:v>
                </c:pt>
                <c:pt idx="30">
                  <c:v>36.754013178000001</c:v>
                </c:pt>
                <c:pt idx="31">
                  <c:v>36.787350646</c:v>
                </c:pt>
                <c:pt idx="32">
                  <c:v>36.820688115000003</c:v>
                </c:pt>
                <c:pt idx="33">
                  <c:v>36.854025582999988</c:v>
                </c:pt>
                <c:pt idx="34">
                  <c:v>36.887363050999987</c:v>
                </c:pt>
                <c:pt idx="35">
                  <c:v>36.920700519</c:v>
                </c:pt>
                <c:pt idx="36">
                  <c:v>36.954037987</c:v>
                </c:pt>
                <c:pt idx="37">
                  <c:v>36.987375454999999</c:v>
                </c:pt>
                <c:pt idx="38">
                  <c:v>37.020712924000001</c:v>
                </c:pt>
                <c:pt idx="39">
                  <c:v>37.054050392000001</c:v>
                </c:pt>
                <c:pt idx="40">
                  <c:v>37.087387859999993</c:v>
                </c:pt>
                <c:pt idx="41">
                  <c:v>37.120725327999999</c:v>
                </c:pt>
                <c:pt idx="42">
                  <c:v>37.154062795999998</c:v>
                </c:pt>
                <c:pt idx="43">
                  <c:v>37.187400265000001</c:v>
                </c:pt>
                <c:pt idx="44">
                  <c:v>37.220737733</c:v>
                </c:pt>
                <c:pt idx="45">
                  <c:v>37.254075200999999</c:v>
                </c:pt>
                <c:pt idx="46">
                  <c:v>37.287412668999998</c:v>
                </c:pt>
                <c:pt idx="47">
                  <c:v>37.320750136999997</c:v>
                </c:pt>
                <c:pt idx="48">
                  <c:v>37.354087604999769</c:v>
                </c:pt>
                <c:pt idx="49">
                  <c:v>37.387425073999992</c:v>
                </c:pt>
                <c:pt idx="50">
                  <c:v>37.420762541999999</c:v>
                </c:pt>
                <c:pt idx="51">
                  <c:v>37.454100009999998</c:v>
                </c:pt>
                <c:pt idx="52">
                  <c:v>37.487437477999777</c:v>
                </c:pt>
                <c:pt idx="53">
                  <c:v>37.520774946000003</c:v>
                </c:pt>
                <c:pt idx="54">
                  <c:v>37.554112414000002</c:v>
                </c:pt>
                <c:pt idx="55">
                  <c:v>37.587449882999998</c:v>
                </c:pt>
                <c:pt idx="56">
                  <c:v>37.620787350999997</c:v>
                </c:pt>
                <c:pt idx="57">
                  <c:v>37.654124819000003</c:v>
                </c:pt>
                <c:pt idx="58">
                  <c:v>37.687462287000002</c:v>
                </c:pt>
                <c:pt idx="59">
                  <c:v>37.720799755000002</c:v>
                </c:pt>
                <c:pt idx="60">
                  <c:v>37.754137223999997</c:v>
                </c:pt>
                <c:pt idx="61">
                  <c:v>37.787474692000004</c:v>
                </c:pt>
                <c:pt idx="62">
                  <c:v>37.820812160000003</c:v>
                </c:pt>
                <c:pt idx="63">
                  <c:v>37.854149627999988</c:v>
                </c:pt>
                <c:pt idx="64">
                  <c:v>37.887487095999738</c:v>
                </c:pt>
                <c:pt idx="65">
                  <c:v>37.920824563999993</c:v>
                </c:pt>
                <c:pt idx="66">
                  <c:v>37.954162033000003</c:v>
                </c:pt>
                <c:pt idx="67">
                  <c:v>37.987499500999988</c:v>
                </c:pt>
                <c:pt idx="68">
                  <c:v>39.053767177999987</c:v>
                </c:pt>
                <c:pt idx="69">
                  <c:v>40.120034855</c:v>
                </c:pt>
                <c:pt idx="70">
                  <c:v>41.186302531000003</c:v>
                </c:pt>
                <c:pt idx="71">
                  <c:v>42.252570208000002</c:v>
                </c:pt>
                <c:pt idx="72">
                  <c:v>43.318837885000001</c:v>
                </c:pt>
                <c:pt idx="73">
                  <c:v>44.385105562</c:v>
                </c:pt>
                <c:pt idx="74">
                  <c:v>45.451373238999999</c:v>
                </c:pt>
                <c:pt idx="75">
                  <c:v>46.517640915999998</c:v>
                </c:pt>
                <c:pt idx="76">
                  <c:v>47.583908592999997</c:v>
                </c:pt>
                <c:pt idx="77">
                  <c:v>48.650176270000003</c:v>
                </c:pt>
                <c:pt idx="78">
                  <c:v>49.716443945999998</c:v>
                </c:pt>
                <c:pt idx="79">
                  <c:v>50.782711622999997</c:v>
                </c:pt>
                <c:pt idx="80">
                  <c:v>51.848979300000003</c:v>
                </c:pt>
                <c:pt idx="81">
                  <c:v>52.915246977000002</c:v>
                </c:pt>
                <c:pt idx="82">
                  <c:v>53.981514653999987</c:v>
                </c:pt>
                <c:pt idx="83">
                  <c:v>55.047782331000001</c:v>
                </c:pt>
                <c:pt idx="84">
                  <c:v>56.114050008</c:v>
                </c:pt>
                <c:pt idx="85">
                  <c:v>57.180317684999999</c:v>
                </c:pt>
                <c:pt idx="86">
                  <c:v>58.246585361000001</c:v>
                </c:pt>
                <c:pt idx="87">
                  <c:v>59.312853038</c:v>
                </c:pt>
                <c:pt idx="88">
                  <c:v>60.379120714999999</c:v>
                </c:pt>
                <c:pt idx="89">
                  <c:v>61.445388391999998</c:v>
                </c:pt>
                <c:pt idx="90">
                  <c:v>62.511656068999997</c:v>
                </c:pt>
                <c:pt idx="91">
                  <c:v>63.577923746000003</c:v>
                </c:pt>
                <c:pt idx="92">
                  <c:v>64.644191422999995</c:v>
                </c:pt>
                <c:pt idx="93">
                  <c:v>65.710459099999994</c:v>
                </c:pt>
                <c:pt idx="94">
                  <c:v>66.776726775999975</c:v>
                </c:pt>
                <c:pt idx="95">
                  <c:v>68.871111678999981</c:v>
                </c:pt>
                <c:pt idx="96">
                  <c:v>70.965496582</c:v>
                </c:pt>
                <c:pt idx="97">
                  <c:v>73.059881485000005</c:v>
                </c:pt>
                <c:pt idx="98">
                  <c:v>75.154266387999996</c:v>
                </c:pt>
                <c:pt idx="99">
                  <c:v>77.248651291000002</c:v>
                </c:pt>
                <c:pt idx="100">
                  <c:v>79.343036194000007</c:v>
                </c:pt>
                <c:pt idx="101">
                  <c:v>81.437421096999998</c:v>
                </c:pt>
                <c:pt idx="102">
                  <c:v>83.531805998999999</c:v>
                </c:pt>
                <c:pt idx="103">
                  <c:v>85.626190901999976</c:v>
                </c:pt>
                <c:pt idx="104">
                  <c:v>87.720575804999996</c:v>
                </c:pt>
                <c:pt idx="105">
                  <c:v>89.814960708000001</c:v>
                </c:pt>
                <c:pt idx="106">
                  <c:v>91.909345611000006</c:v>
                </c:pt>
                <c:pt idx="107">
                  <c:v>94.003730513999386</c:v>
                </c:pt>
                <c:pt idx="108">
                  <c:v>96.098115417000002</c:v>
                </c:pt>
                <c:pt idx="109">
                  <c:v>98.192500319999581</c:v>
                </c:pt>
                <c:pt idx="110">
                  <c:v>100.28688522</c:v>
                </c:pt>
                <c:pt idx="111">
                  <c:v>102.38127013</c:v>
                </c:pt>
                <c:pt idx="112">
                  <c:v>104.47565503</c:v>
                </c:pt>
                <c:pt idx="113">
                  <c:v>106.57003992999999</c:v>
                </c:pt>
                <c:pt idx="114">
                  <c:v>108.66442483</c:v>
                </c:pt>
                <c:pt idx="115">
                  <c:v>110.75880974</c:v>
                </c:pt>
                <c:pt idx="116">
                  <c:v>112.85319464</c:v>
                </c:pt>
                <c:pt idx="117">
                  <c:v>114.94757954000001</c:v>
                </c:pt>
                <c:pt idx="118">
                  <c:v>117.04196444999999</c:v>
                </c:pt>
                <c:pt idx="119">
                  <c:v>119.13634935</c:v>
                </c:pt>
                <c:pt idx="120">
                  <c:v>121.23073425</c:v>
                </c:pt>
                <c:pt idx="121">
                  <c:v>123.32511915000001</c:v>
                </c:pt>
                <c:pt idx="122">
                  <c:v>125.41950405999999</c:v>
                </c:pt>
                <c:pt idx="123">
                  <c:v>127.51388896</c:v>
                </c:pt>
                <c:pt idx="124">
                  <c:v>129.60827386</c:v>
                </c:pt>
                <c:pt idx="125">
                  <c:v>131.70265877</c:v>
                </c:pt>
                <c:pt idx="126">
                  <c:v>133.79704366999999</c:v>
                </c:pt>
                <c:pt idx="127">
                  <c:v>135.89142856999999</c:v>
                </c:pt>
                <c:pt idx="128">
                  <c:v>137.98581347000001</c:v>
                </c:pt>
                <c:pt idx="129">
                  <c:v>140.08019838000001</c:v>
                </c:pt>
                <c:pt idx="130">
                  <c:v>142.17458328000001</c:v>
                </c:pt>
                <c:pt idx="131">
                  <c:v>144.26896818</c:v>
                </c:pt>
                <c:pt idx="132">
                  <c:v>146.36335309</c:v>
                </c:pt>
                <c:pt idx="133">
                  <c:v>148.45773799</c:v>
                </c:pt>
                <c:pt idx="134">
                  <c:v>150.55212288999999</c:v>
                </c:pt>
                <c:pt idx="135">
                  <c:v>152.64650778999999</c:v>
                </c:pt>
                <c:pt idx="136">
                  <c:v>154.74089269999999</c:v>
                </c:pt>
                <c:pt idx="137">
                  <c:v>156.83527760000001</c:v>
                </c:pt>
                <c:pt idx="138">
                  <c:v>158.92966250000001</c:v>
                </c:pt>
                <c:pt idx="139">
                  <c:v>161.02404741000001</c:v>
                </c:pt>
                <c:pt idx="140">
                  <c:v>163.11843231</c:v>
                </c:pt>
                <c:pt idx="141">
                  <c:v>165.21281721</c:v>
                </c:pt>
                <c:pt idx="142">
                  <c:v>167.30720210999999</c:v>
                </c:pt>
                <c:pt idx="143">
                  <c:v>169.40158701999999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317376"/>
        <c:axId val="137331840"/>
      </c:scatterChart>
      <c:valAx>
        <c:axId val="137317376"/>
        <c:scaling>
          <c:orientation val="minMax"/>
          <c:max val="2015"/>
          <c:min val="186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Year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7331840"/>
        <c:crosses val="autoZero"/>
        <c:crossBetween val="midCat"/>
      </c:valAx>
      <c:valAx>
        <c:axId val="13733184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Yield, Bushels per acre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137317376"/>
        <c:crosses val="autoZero"/>
        <c:crossBetween val="midCat"/>
      </c:valAx>
      <c:spPr>
        <a:solidFill>
          <a:srgbClr val="FFFFFF"/>
        </a:solidFill>
        <a:ln w="12700">
          <a:solidFill>
            <a:srgbClr val="993366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0.20528</cdr:x>
      <cdr:y>0.67054</cdr:y>
    </cdr:from>
    <cdr:to>
      <cdr:x>0.35363</cdr:x>
      <cdr:y>0.70863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15577" y="4625584"/>
          <a:ext cx="1345176" cy="264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 sz="1100" b="1"/>
            <a:t>b=0.033</a:t>
          </a:r>
          <a:r>
            <a:rPr lang="en-US" sz="1100" b="1" baseline="0"/>
            <a:t> bu/ac/year</a:t>
          </a:r>
          <a:endParaRPr lang="en-US" sz="1100" b="1"/>
        </a:p>
      </cdr:txBody>
    </cdr:sp>
  </cdr:relSizeAnchor>
  <cdr:relSizeAnchor xmlns:cdr="http://schemas.openxmlformats.org/drawingml/2006/chartDrawing">
    <cdr:from>
      <cdr:x>0.40466</cdr:x>
      <cdr:y>0.59798</cdr:y>
    </cdr:from>
    <cdr:to>
      <cdr:x>0.55226</cdr:x>
      <cdr:y>0.63607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713744" y="4119532"/>
          <a:ext cx="1345176" cy="264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b="1"/>
            <a:t>b=1.066</a:t>
          </a:r>
          <a:r>
            <a:rPr lang="en-US" sz="1100" b="1" baseline="0"/>
            <a:t> bu/ac/year</a:t>
          </a:r>
          <a:endParaRPr lang="en-US" sz="1100" b="1"/>
        </a:p>
      </cdr:txBody>
    </cdr:sp>
  </cdr:relSizeAnchor>
  <cdr:relSizeAnchor xmlns:cdr="http://schemas.openxmlformats.org/drawingml/2006/chartDrawing">
    <cdr:from>
      <cdr:x>0.86206</cdr:x>
      <cdr:y>0.05107</cdr:y>
    </cdr:from>
    <cdr:to>
      <cdr:x>0.92991</cdr:x>
      <cdr:y>0.28501</cdr:y>
    </cdr:to>
    <cdr:sp macro="" textlink="">
      <cdr:nvSpPr>
        <cdr:cNvPr id="7" name="Straight Connector 6"/>
        <cdr:cNvSpPr/>
      </cdr:nvSpPr>
      <cdr:spPr>
        <a:xfrm xmlns:a="http://schemas.openxmlformats.org/drawingml/2006/main" rot="5400000" flipH="1" flipV="1">
          <a:off x="7315202" y="262466"/>
          <a:ext cx="575735" cy="1202268"/>
        </a:xfrm>
        <a:prstGeom xmlns:a="http://schemas.openxmlformats.org/drawingml/2006/main" prst="line">
          <a:avLst/>
        </a:prstGeom>
        <a:ln xmlns:a="http://schemas.openxmlformats.org/drawingml/2006/main"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0.25143</cdr:x>
      <cdr:y>0.32208</cdr:y>
    </cdr:from>
    <cdr:to>
      <cdr:x>0.65453</cdr:x>
      <cdr:y>0.5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133601" y="1655233"/>
          <a:ext cx="3420533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3600" dirty="0" smtClean="0">
              <a:solidFill>
                <a:srgbClr val="FF0000"/>
              </a:solidFill>
            </a:rPr>
            <a:t>2 </a:t>
          </a:r>
          <a:r>
            <a:rPr lang="en-US" sz="3600" dirty="0" err="1" smtClean="0">
              <a:solidFill>
                <a:srgbClr val="FF0000"/>
              </a:solidFill>
            </a:rPr>
            <a:t>bu</a:t>
          </a:r>
          <a:r>
            <a:rPr lang="en-US" sz="3600" dirty="0" smtClean="0">
              <a:solidFill>
                <a:srgbClr val="FF0000"/>
              </a:solidFill>
            </a:rPr>
            <a:t>/acre/year</a:t>
          </a:r>
          <a:endParaRPr lang="en-US" sz="36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0.3093</cdr:x>
      <cdr:y>0.14333</cdr:y>
    </cdr:from>
    <cdr:to>
      <cdr:x>0.57471</cdr:x>
      <cdr:y>0.32125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624668" y="736599"/>
          <a:ext cx="2252133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3600" dirty="0" smtClean="0">
              <a:solidFill>
                <a:srgbClr val="FF0000"/>
              </a:solidFill>
            </a:rPr>
            <a:t>3 </a:t>
          </a:r>
          <a:r>
            <a:rPr lang="en-US" sz="3600" dirty="0" err="1" smtClean="0">
              <a:solidFill>
                <a:srgbClr val="FF0000"/>
              </a:solidFill>
            </a:rPr>
            <a:t>bu</a:t>
          </a:r>
          <a:r>
            <a:rPr lang="en-US" sz="3600" dirty="0" smtClean="0">
              <a:solidFill>
                <a:srgbClr val="FF0000"/>
              </a:solidFill>
            </a:rPr>
            <a:t>/acre/year</a:t>
          </a:r>
          <a:endParaRPr lang="en-US" sz="36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0.62859</cdr:x>
      <cdr:y>0.43657</cdr:y>
    </cdr:from>
    <cdr:to>
      <cdr:x>0.69643</cdr:x>
      <cdr:y>0.5</cdr:y>
    </cdr:to>
    <cdr:sp macro="" textlink="">
      <cdr:nvSpPr>
        <cdr:cNvPr id="11" name="Straight Arrow Connector 10"/>
        <cdr:cNvSpPr/>
      </cdr:nvSpPr>
      <cdr:spPr>
        <a:xfrm xmlns:a="http://schemas.openxmlformats.org/drawingml/2006/main">
          <a:off x="5334002" y="2243666"/>
          <a:ext cx="575734" cy="325967"/>
        </a:xfrm>
        <a:prstGeom xmlns:a="http://schemas.openxmlformats.org/drawingml/2006/main" prst="straightConnector1">
          <a:avLst/>
        </a:prstGeom>
        <a:ln xmlns:a="http://schemas.openxmlformats.org/drawingml/2006/main" w="57150" cap="flat" cmpd="sng" algn="ctr">
          <a:solidFill>
            <a:srgbClr val="FF0000"/>
          </a:solidFill>
          <a:prstDash val="solid"/>
          <a:round/>
          <a:headEnd type="none" w="med" len="med"/>
          <a:tailEnd type="arrow" w="med" len="med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0.68047</cdr:x>
      <cdr:y>0.1598</cdr:y>
    </cdr:from>
    <cdr:to>
      <cdr:x>0.89199</cdr:x>
      <cdr:y>0.21911</cdr:y>
    </cdr:to>
    <cdr:sp macro="" textlink="">
      <cdr:nvSpPr>
        <cdr:cNvPr id="13" name="Straight Arrow Connector 12"/>
        <cdr:cNvSpPr/>
      </cdr:nvSpPr>
      <cdr:spPr>
        <a:xfrm xmlns:a="http://schemas.openxmlformats.org/drawingml/2006/main" flipV="1">
          <a:off x="5774269" y="821266"/>
          <a:ext cx="1794933" cy="304800"/>
        </a:xfrm>
        <a:prstGeom xmlns:a="http://schemas.openxmlformats.org/drawingml/2006/main" prst="straightConnector1">
          <a:avLst/>
        </a:prstGeom>
        <a:ln xmlns:a="http://schemas.openxmlformats.org/drawingml/2006/main" w="57150" cap="flat" cmpd="sng" algn="ctr">
          <a:solidFill>
            <a:srgbClr val="FF0000"/>
          </a:solidFill>
          <a:prstDash val="solid"/>
          <a:round/>
          <a:headEnd type="none" w="med" len="med"/>
          <a:tailEnd type="arrow" w="med" len="med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A8B36-E7FD-498E-8E56-976C725AD475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7437C-27A5-4901-AA19-440760CE7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19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927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2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81600"/>
            <a:ext cx="54864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680" y="660400"/>
            <a:ext cx="8466200" cy="1470025"/>
          </a:xfrm>
        </p:spPr>
        <p:txBody>
          <a:bodyPr>
            <a:normAutofit fontScale="90000"/>
          </a:bodyPr>
          <a:lstStyle/>
          <a:p>
            <a:r>
              <a:rPr lang="en-US" b="1" cap="small" dirty="0">
                <a:solidFill>
                  <a:srgbClr val="006400"/>
                </a:solidFill>
              </a:rPr>
              <a:t>US Food Security and Climate Change: Agriculture Futures</a:t>
            </a:r>
            <a:r>
              <a:rPr lang="en-US" b="1" dirty="0">
                <a:solidFill>
                  <a:srgbClr val="006400"/>
                </a:solidFill>
              </a:rPr>
              <a:t/>
            </a:r>
            <a:br>
              <a:rPr lang="en-US" b="1" dirty="0">
                <a:solidFill>
                  <a:srgbClr val="006400"/>
                </a:solidFill>
              </a:rPr>
            </a:b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22" y="2614176"/>
            <a:ext cx="7236585" cy="1752600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Country </a:t>
            </a:r>
            <a:r>
              <a:rPr lang="en-US" dirty="0" smtClean="0">
                <a:solidFill>
                  <a:srgbClr val="008000"/>
                </a:solidFill>
              </a:rPr>
              <a:t>authors:</a:t>
            </a:r>
          </a:p>
          <a:p>
            <a:pPr algn="l"/>
            <a:r>
              <a:rPr lang="en-US" dirty="0" smtClean="0">
                <a:solidFill>
                  <a:srgbClr val="008000"/>
                </a:solidFill>
              </a:rPr>
              <a:t>Eugene S. Takle, Iowa State University</a:t>
            </a:r>
          </a:p>
          <a:p>
            <a:pPr algn="l"/>
            <a:r>
              <a:rPr lang="en-US" dirty="0">
                <a:solidFill>
                  <a:srgbClr val="008000"/>
                </a:solidFill>
              </a:rPr>
              <a:t>Dave Gustafson, Monsanto Company</a:t>
            </a:r>
          </a:p>
          <a:p>
            <a:pPr algn="l"/>
            <a:r>
              <a:rPr lang="en-US" dirty="0">
                <a:solidFill>
                  <a:srgbClr val="008000"/>
                </a:solidFill>
              </a:rPr>
              <a:t>Roger </a:t>
            </a:r>
            <a:r>
              <a:rPr lang="en-US" dirty="0" err="1">
                <a:solidFill>
                  <a:srgbClr val="008000"/>
                </a:solidFill>
              </a:rPr>
              <a:t>Beachy</a:t>
            </a:r>
            <a:r>
              <a:rPr lang="en-US" dirty="0">
                <a:solidFill>
                  <a:srgbClr val="008000"/>
                </a:solidFill>
              </a:rPr>
              <a:t>, Danforth Plant Science Research Center</a:t>
            </a:r>
          </a:p>
          <a:p>
            <a:pPr algn="l"/>
            <a:endParaRPr lang="en-US" dirty="0" smtClean="0">
              <a:solidFill>
                <a:srgbClr val="008000"/>
              </a:solidFill>
            </a:endParaRPr>
          </a:p>
          <a:p>
            <a:pPr algn="l"/>
            <a:r>
              <a:rPr lang="en-US" dirty="0" smtClean="0">
                <a:solidFill>
                  <a:srgbClr val="008000"/>
                </a:solidFill>
              </a:rPr>
              <a:t>Modeling team:</a:t>
            </a:r>
            <a:endParaRPr lang="en-US" dirty="0">
              <a:solidFill>
                <a:srgbClr val="008000"/>
              </a:solidFill>
            </a:endParaRPr>
          </a:p>
          <a:p>
            <a:pPr algn="l"/>
            <a:r>
              <a:rPr lang="en-US" dirty="0">
                <a:solidFill>
                  <a:srgbClr val="008000"/>
                </a:solidFill>
              </a:rPr>
              <a:t>Gerald C. Nelson, Daniel Mason-</a:t>
            </a:r>
            <a:r>
              <a:rPr lang="en-US" dirty="0" err="1">
                <a:solidFill>
                  <a:srgbClr val="008000"/>
                </a:solidFill>
              </a:rPr>
              <a:t>D’Croz</a:t>
            </a:r>
            <a:r>
              <a:rPr lang="en-US" dirty="0">
                <a:solidFill>
                  <a:srgbClr val="008000"/>
                </a:solidFill>
              </a:rPr>
              <a:t>, and Amanda Palazzo, International Food Policy Research Institute</a:t>
            </a:r>
          </a:p>
          <a:p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207" y="6078582"/>
            <a:ext cx="8788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8000"/>
                </a:solidFill>
                <a:latin typeface="Arial"/>
                <a:cs typeface="Arial"/>
              </a:rPr>
              <a:t>Based on the report:  “</a:t>
            </a:r>
            <a:r>
              <a:rPr lang="en-US" sz="1100" b="1" cap="small" dirty="0" smtClean="0">
                <a:solidFill>
                  <a:srgbClr val="008000"/>
                </a:solidFill>
                <a:latin typeface="Arial"/>
                <a:cs typeface="Arial"/>
              </a:rPr>
              <a:t>US Food Security and Climate Change: Agriculture Futures”, </a:t>
            </a:r>
            <a:r>
              <a:rPr lang="en-US" sz="1100" dirty="0" smtClean="0">
                <a:solidFill>
                  <a:srgbClr val="008000"/>
                </a:solidFill>
                <a:latin typeface="Arial"/>
                <a:cs typeface="Arial"/>
              </a:rPr>
              <a:t>Eugene S. Takle, Roger </a:t>
            </a:r>
            <a:r>
              <a:rPr lang="en-US" sz="1100" dirty="0" err="1" smtClean="0">
                <a:solidFill>
                  <a:srgbClr val="008000"/>
                </a:solidFill>
                <a:latin typeface="Arial"/>
                <a:cs typeface="Arial"/>
              </a:rPr>
              <a:t>Beachy</a:t>
            </a:r>
            <a:r>
              <a:rPr lang="en-US" sz="1100" dirty="0" smtClean="0">
                <a:solidFill>
                  <a:srgbClr val="008000"/>
                </a:solidFill>
                <a:latin typeface="Arial"/>
                <a:cs typeface="Arial"/>
              </a:rPr>
              <a:t>,  David Gustafson, and modeling team  Gerald C. Nelson, Daniel Mason-</a:t>
            </a:r>
            <a:r>
              <a:rPr lang="en-US" sz="1100" dirty="0" err="1" smtClean="0">
                <a:solidFill>
                  <a:srgbClr val="008000"/>
                </a:solidFill>
                <a:latin typeface="Arial"/>
                <a:cs typeface="Arial"/>
              </a:rPr>
              <a:t>D’Croz</a:t>
            </a:r>
            <a:r>
              <a:rPr lang="en-US" sz="1100" dirty="0" smtClean="0">
                <a:solidFill>
                  <a:srgbClr val="008000"/>
                </a:solidFill>
                <a:latin typeface="Arial"/>
                <a:cs typeface="Arial"/>
              </a:rPr>
              <a:t>, and Amanda Palazzo, International Food Policy Research Institute, 2011</a:t>
            </a:r>
            <a:br>
              <a:rPr lang="en-US" sz="1100" dirty="0" smtClean="0">
                <a:solidFill>
                  <a:srgbClr val="008000"/>
                </a:solidFill>
                <a:latin typeface="Arial"/>
                <a:cs typeface="Arial"/>
              </a:rPr>
            </a:br>
            <a:endParaRPr lang="en-US" sz="1100" dirty="0">
              <a:solidFill>
                <a:srgbClr val="008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672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6400"/>
                </a:solidFill>
              </a:rPr>
              <a:t>Agriculture, Food Security and US Development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008000"/>
                </a:solidFill>
              </a:rPr>
              <a:t>Review of Agriculture</a:t>
            </a:r>
            <a:endParaRPr lang="en-US" sz="3100" dirty="0">
              <a:solidFill>
                <a:srgbClr val="008000"/>
              </a:solidFill>
            </a:endParaRPr>
          </a:p>
        </p:txBody>
      </p:sp>
      <p:pic>
        <p:nvPicPr>
          <p:cNvPr id="3" name="Picture 2" descr="Irri Maize Yield Harvest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28800"/>
            <a:ext cx="7391400" cy="2413970"/>
          </a:xfrm>
          <a:prstGeom prst="rect">
            <a:avLst/>
          </a:prstGeom>
        </p:spPr>
      </p:pic>
      <p:pic>
        <p:nvPicPr>
          <p:cNvPr id="5" name="Picture 4" descr="Rainfed Maize Yield harvest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267200"/>
            <a:ext cx="7391400" cy="23670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6550223"/>
            <a:ext cx="5703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Source: SPAM Dataset (</a:t>
            </a:r>
            <a:r>
              <a:rPr lang="en-US" sz="1400" dirty="0" err="1">
                <a:solidFill>
                  <a:srgbClr val="008000"/>
                </a:solidFill>
              </a:rPr>
              <a:t>Liangzhi</a:t>
            </a:r>
            <a:r>
              <a:rPr lang="en-US" sz="1400" dirty="0">
                <a:solidFill>
                  <a:srgbClr val="008000"/>
                </a:solidFill>
              </a:rPr>
              <a:t> You, Wood, and Wood-</a:t>
            </a:r>
            <a:r>
              <a:rPr lang="en-US" sz="1400" dirty="0" err="1">
                <a:solidFill>
                  <a:srgbClr val="008000"/>
                </a:solidFill>
              </a:rPr>
              <a:t>Sichra</a:t>
            </a:r>
            <a:r>
              <a:rPr lang="en-US" sz="1400" dirty="0">
                <a:solidFill>
                  <a:srgbClr val="008000"/>
                </a:solidFill>
              </a:rPr>
              <a:t> 2009)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828800"/>
            <a:ext cx="1162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Maize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819400"/>
            <a:ext cx="1416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Irrigated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02920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Rain-fed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3886200"/>
            <a:ext cx="727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Yield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3886200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Harvest area density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6324600"/>
            <a:ext cx="727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Yield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6324600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Harvest area density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4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6400"/>
                </a:solidFill>
              </a:rPr>
              <a:t>Agriculture, Food Security and US Development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008000"/>
                </a:solidFill>
              </a:rPr>
              <a:t>Review of Agriculture</a:t>
            </a:r>
            <a:endParaRPr lang="en-US" sz="3100" dirty="0">
              <a:solidFill>
                <a:srgbClr val="008000"/>
              </a:solidFill>
            </a:endParaRPr>
          </a:p>
        </p:txBody>
      </p:sp>
      <p:pic>
        <p:nvPicPr>
          <p:cNvPr id="3" name="Picture 2" descr="Irri Maize Yield Harvest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28800"/>
            <a:ext cx="7391400" cy="2413970"/>
          </a:xfrm>
          <a:prstGeom prst="rect">
            <a:avLst/>
          </a:prstGeom>
        </p:spPr>
      </p:pic>
      <p:pic>
        <p:nvPicPr>
          <p:cNvPr id="5" name="Picture 4" descr="Rainfed Maize Yield harvest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267200"/>
            <a:ext cx="7391400" cy="23670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6550223"/>
            <a:ext cx="5703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Source: SPAM Dataset (</a:t>
            </a:r>
            <a:r>
              <a:rPr lang="en-US" sz="1400" dirty="0" err="1">
                <a:solidFill>
                  <a:srgbClr val="008000"/>
                </a:solidFill>
              </a:rPr>
              <a:t>Liangzhi</a:t>
            </a:r>
            <a:r>
              <a:rPr lang="en-US" sz="1400" dirty="0">
                <a:solidFill>
                  <a:srgbClr val="008000"/>
                </a:solidFill>
              </a:rPr>
              <a:t> You, Wood, and Wood-</a:t>
            </a:r>
            <a:r>
              <a:rPr lang="en-US" sz="1400" dirty="0" err="1">
                <a:solidFill>
                  <a:srgbClr val="008000"/>
                </a:solidFill>
              </a:rPr>
              <a:t>Sichra</a:t>
            </a:r>
            <a:r>
              <a:rPr lang="en-US" sz="1400" dirty="0">
                <a:solidFill>
                  <a:srgbClr val="008000"/>
                </a:solidFill>
              </a:rPr>
              <a:t> 2009)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828800"/>
            <a:ext cx="1162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Maize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819400"/>
            <a:ext cx="1416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Irrigated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02920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Rain-fed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3886200"/>
            <a:ext cx="727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Yield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3886200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Harvest area density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6324600"/>
            <a:ext cx="727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Yield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6324600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Harvest area density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5410200"/>
            <a:ext cx="126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Start here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6400"/>
                </a:solidFill>
              </a:rPr>
              <a:t>Agriculture, Food Security and US Development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008000"/>
                </a:solidFill>
              </a:rPr>
              <a:t>Review of Agriculture</a:t>
            </a:r>
            <a:endParaRPr lang="en-US" sz="3100" dirty="0">
              <a:solidFill>
                <a:srgbClr val="008000"/>
              </a:solidFill>
            </a:endParaRPr>
          </a:p>
        </p:txBody>
      </p:sp>
      <p:pic>
        <p:nvPicPr>
          <p:cNvPr id="3" name="Picture 2" descr="Irri Maize Yield Harvest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28800"/>
            <a:ext cx="7391400" cy="2413970"/>
          </a:xfrm>
          <a:prstGeom prst="rect">
            <a:avLst/>
          </a:prstGeom>
        </p:spPr>
      </p:pic>
      <p:pic>
        <p:nvPicPr>
          <p:cNvPr id="5" name="Picture 4" descr="Rainfed Maize Yield harvest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267200"/>
            <a:ext cx="7391400" cy="23670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6550223"/>
            <a:ext cx="5703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Source: SPAM Dataset (</a:t>
            </a:r>
            <a:r>
              <a:rPr lang="en-US" sz="1400" dirty="0" err="1">
                <a:solidFill>
                  <a:srgbClr val="008000"/>
                </a:solidFill>
              </a:rPr>
              <a:t>Liangzhi</a:t>
            </a:r>
            <a:r>
              <a:rPr lang="en-US" sz="1400" dirty="0">
                <a:solidFill>
                  <a:srgbClr val="008000"/>
                </a:solidFill>
              </a:rPr>
              <a:t> You, Wood, and Wood-</a:t>
            </a:r>
            <a:r>
              <a:rPr lang="en-US" sz="1400" dirty="0" err="1">
                <a:solidFill>
                  <a:srgbClr val="008000"/>
                </a:solidFill>
              </a:rPr>
              <a:t>Sichra</a:t>
            </a:r>
            <a:r>
              <a:rPr lang="en-US" sz="1400" dirty="0">
                <a:solidFill>
                  <a:srgbClr val="008000"/>
                </a:solidFill>
              </a:rPr>
              <a:t> 2009)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828800"/>
            <a:ext cx="1162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Maize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819400"/>
            <a:ext cx="1416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Irrigated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02920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Rain-fed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3886200"/>
            <a:ext cx="727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Yield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3886200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Harvest area density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6324600"/>
            <a:ext cx="727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Yield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6324600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Harvest area density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5410200"/>
            <a:ext cx="126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Start here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334000" y="6629400"/>
            <a:ext cx="2286000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44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6400"/>
                </a:solidFill>
              </a:rPr>
              <a:t>Agriculture, Food Security and US Development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008000"/>
                </a:solidFill>
              </a:rPr>
              <a:t>Review of Agriculture</a:t>
            </a:r>
            <a:endParaRPr lang="en-US" sz="3100" dirty="0">
              <a:solidFill>
                <a:srgbClr val="008000"/>
              </a:solidFill>
            </a:endParaRPr>
          </a:p>
        </p:txBody>
      </p:sp>
      <p:pic>
        <p:nvPicPr>
          <p:cNvPr id="3" name="Picture 2" descr="Irri Maize Yield Harvest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28800"/>
            <a:ext cx="7391400" cy="2413970"/>
          </a:xfrm>
          <a:prstGeom prst="rect">
            <a:avLst/>
          </a:prstGeom>
        </p:spPr>
      </p:pic>
      <p:pic>
        <p:nvPicPr>
          <p:cNvPr id="5" name="Picture 4" descr="Rainfed Maize Yield harvest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267200"/>
            <a:ext cx="7391400" cy="23670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6550223"/>
            <a:ext cx="5703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Source: SPAM Dataset (</a:t>
            </a:r>
            <a:r>
              <a:rPr lang="en-US" sz="1400" dirty="0" err="1">
                <a:solidFill>
                  <a:srgbClr val="008000"/>
                </a:solidFill>
              </a:rPr>
              <a:t>Liangzhi</a:t>
            </a:r>
            <a:r>
              <a:rPr lang="en-US" sz="1400" dirty="0">
                <a:solidFill>
                  <a:srgbClr val="008000"/>
                </a:solidFill>
              </a:rPr>
              <a:t> You, Wood, and Wood-</a:t>
            </a:r>
            <a:r>
              <a:rPr lang="en-US" sz="1400" dirty="0" err="1">
                <a:solidFill>
                  <a:srgbClr val="008000"/>
                </a:solidFill>
              </a:rPr>
              <a:t>Sichra</a:t>
            </a:r>
            <a:r>
              <a:rPr lang="en-US" sz="1400" dirty="0">
                <a:solidFill>
                  <a:srgbClr val="008000"/>
                </a:solidFill>
              </a:rPr>
              <a:t> 2009)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828800"/>
            <a:ext cx="1162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Maize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819400"/>
            <a:ext cx="1416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Irrigated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02920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Rain-fed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3886200"/>
            <a:ext cx="727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Yield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3886200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Harvest area density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6324600"/>
            <a:ext cx="727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Yield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6324600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Harvest area density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5410200"/>
            <a:ext cx="126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Start here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2400" y="4800600"/>
            <a:ext cx="1447800" cy="9144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6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6400"/>
                </a:solidFill>
              </a:rPr>
              <a:t>Agriculture, Food Security and US Development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008000"/>
                </a:solidFill>
              </a:rPr>
              <a:t>Review of Agriculture</a:t>
            </a:r>
            <a:endParaRPr lang="en-US" sz="3100" dirty="0">
              <a:solidFill>
                <a:srgbClr val="008000"/>
              </a:solidFill>
            </a:endParaRPr>
          </a:p>
        </p:txBody>
      </p:sp>
      <p:pic>
        <p:nvPicPr>
          <p:cNvPr id="3" name="Picture 2" descr="Irri Maize Yield Harvest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28800"/>
            <a:ext cx="7391400" cy="2413970"/>
          </a:xfrm>
          <a:prstGeom prst="rect">
            <a:avLst/>
          </a:prstGeom>
        </p:spPr>
      </p:pic>
      <p:pic>
        <p:nvPicPr>
          <p:cNvPr id="5" name="Picture 4" descr="Rainfed Maize Yield harvest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267200"/>
            <a:ext cx="7391400" cy="23670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6550223"/>
            <a:ext cx="5703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Source: SPAM Dataset (</a:t>
            </a:r>
            <a:r>
              <a:rPr lang="en-US" sz="1400" dirty="0" err="1">
                <a:solidFill>
                  <a:srgbClr val="008000"/>
                </a:solidFill>
              </a:rPr>
              <a:t>Liangzhi</a:t>
            </a:r>
            <a:r>
              <a:rPr lang="en-US" sz="1400" dirty="0">
                <a:solidFill>
                  <a:srgbClr val="008000"/>
                </a:solidFill>
              </a:rPr>
              <a:t> You, Wood, and Wood-</a:t>
            </a:r>
            <a:r>
              <a:rPr lang="en-US" sz="1400" dirty="0" err="1">
                <a:solidFill>
                  <a:srgbClr val="008000"/>
                </a:solidFill>
              </a:rPr>
              <a:t>Sichra</a:t>
            </a:r>
            <a:r>
              <a:rPr lang="en-US" sz="1400" dirty="0">
                <a:solidFill>
                  <a:srgbClr val="008000"/>
                </a:solidFill>
              </a:rPr>
              <a:t> 2009)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828800"/>
            <a:ext cx="1162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Maize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819400"/>
            <a:ext cx="1416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Irrigated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02920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Rain-fed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3886200"/>
            <a:ext cx="727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Yield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3886200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Harvest area density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6324600"/>
            <a:ext cx="727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Yield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6324600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Harvest area density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572000" y="5105400"/>
            <a:ext cx="609600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505200" y="3962400"/>
            <a:ext cx="0" cy="6096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72000" y="2667000"/>
            <a:ext cx="685800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02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6400"/>
                </a:solidFill>
              </a:rPr>
              <a:t>Agriculture, Food Security and US Development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008000"/>
                </a:solidFill>
              </a:rPr>
              <a:t>Review of Agriculture</a:t>
            </a:r>
            <a:endParaRPr lang="en-US" sz="3100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6550223"/>
            <a:ext cx="5703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Source: SPAM Dataset (</a:t>
            </a:r>
            <a:r>
              <a:rPr lang="en-US" sz="1400" dirty="0" err="1">
                <a:solidFill>
                  <a:srgbClr val="008000"/>
                </a:solidFill>
              </a:rPr>
              <a:t>Liangzhi</a:t>
            </a:r>
            <a:r>
              <a:rPr lang="en-US" sz="1400" dirty="0">
                <a:solidFill>
                  <a:srgbClr val="008000"/>
                </a:solidFill>
              </a:rPr>
              <a:t> You, Wood, and Wood-</a:t>
            </a:r>
            <a:r>
              <a:rPr lang="en-US" sz="1400" dirty="0" err="1">
                <a:solidFill>
                  <a:srgbClr val="008000"/>
                </a:solidFill>
              </a:rPr>
              <a:t>Sichra</a:t>
            </a:r>
            <a:r>
              <a:rPr lang="en-US" sz="1400" dirty="0">
                <a:solidFill>
                  <a:srgbClr val="008000"/>
                </a:solidFill>
              </a:rPr>
              <a:t> 2009)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67" y="1828800"/>
            <a:ext cx="1880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Soybeans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819400"/>
            <a:ext cx="1416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Irrigated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02920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Rain-fed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6324600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Harvest area density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4" name="Picture 3" descr="Soybeans irrigat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28800"/>
            <a:ext cx="7112469" cy="2312086"/>
          </a:xfrm>
          <a:prstGeom prst="rect">
            <a:avLst/>
          </a:prstGeom>
        </p:spPr>
      </p:pic>
      <p:pic>
        <p:nvPicPr>
          <p:cNvPr id="14" name="Picture 13" descr="Soybean rainf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267200"/>
            <a:ext cx="7086600" cy="23852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19400" y="3733800"/>
            <a:ext cx="727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Yield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9400" y="6248400"/>
            <a:ext cx="727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Yield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3733800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Harvest area density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6248400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Harvest area density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400" b="1" dirty="0" smtClean="0">
                <a:solidFill>
                  <a:srgbClr val="006400"/>
                </a:solidFill>
              </a:rPr>
              <a:t>Scenarios for Adaptation</a:t>
            </a:r>
            <a:r>
              <a:rPr lang="en-US" sz="4000" b="1" dirty="0" smtClean="0">
                <a:solidFill>
                  <a:srgbClr val="006400"/>
                </a:solidFill>
              </a:rPr>
              <a:t/>
            </a:r>
            <a:br>
              <a:rPr lang="en-US" sz="4000" b="1" dirty="0" smtClean="0">
                <a:solidFill>
                  <a:srgbClr val="006400"/>
                </a:solidFill>
              </a:rPr>
            </a:br>
            <a:r>
              <a:rPr lang="en-US" sz="3200" dirty="0" smtClean="0">
                <a:solidFill>
                  <a:srgbClr val="006400"/>
                </a:solidFill>
              </a:rPr>
              <a:t>Economic and Demographic Drivers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191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T</a:t>
            </a:r>
            <a:r>
              <a:rPr lang="en-US" dirty="0" smtClean="0">
                <a:solidFill>
                  <a:srgbClr val="008000"/>
                </a:solidFill>
              </a:rPr>
              <a:t>hree pathways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 baseline scenario: </a:t>
            </a:r>
            <a:r>
              <a:rPr lang="en-US" dirty="0">
                <a:solidFill>
                  <a:srgbClr val="008000"/>
                </a:solidFill>
              </a:rPr>
              <a:t>“middle of the road</a:t>
            </a:r>
            <a:r>
              <a:rPr lang="en-US" dirty="0" smtClean="0">
                <a:solidFill>
                  <a:srgbClr val="008000"/>
                </a:solidFill>
              </a:rPr>
              <a:t>”</a:t>
            </a:r>
            <a:endParaRPr lang="en-US" dirty="0">
              <a:solidFill>
                <a:srgbClr val="008000"/>
              </a:solidFill>
            </a:endParaRP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pessimistic </a:t>
            </a:r>
            <a:r>
              <a:rPr lang="en-US" dirty="0" smtClean="0">
                <a:solidFill>
                  <a:srgbClr val="008000"/>
                </a:solidFill>
              </a:rPr>
              <a:t>scenario:  plausible</a:t>
            </a:r>
            <a:r>
              <a:rPr lang="en-US" dirty="0">
                <a:solidFill>
                  <a:srgbClr val="008000"/>
                </a:solidFill>
              </a:rPr>
              <a:t>, </a:t>
            </a:r>
            <a:r>
              <a:rPr lang="en-US" dirty="0" smtClean="0">
                <a:solidFill>
                  <a:srgbClr val="008000"/>
                </a:solidFill>
              </a:rPr>
              <a:t>but negative 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 optimistic scenario: improves over baseline.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These three </a:t>
            </a:r>
            <a:r>
              <a:rPr lang="en-US" dirty="0">
                <a:solidFill>
                  <a:srgbClr val="008000"/>
                </a:solidFill>
              </a:rPr>
              <a:t>overall scenarios are further qualified by four </a:t>
            </a:r>
            <a:r>
              <a:rPr lang="en-US" dirty="0" smtClean="0">
                <a:solidFill>
                  <a:srgbClr val="008000"/>
                </a:solidFill>
              </a:rPr>
              <a:t>GCM climate scenarios based </a:t>
            </a:r>
            <a:r>
              <a:rPr lang="en-US" dirty="0">
                <a:solidFill>
                  <a:srgbClr val="008000"/>
                </a:solidFill>
              </a:rPr>
              <a:t>on scenarios of </a:t>
            </a:r>
            <a:r>
              <a:rPr lang="en-US" dirty="0" smtClean="0">
                <a:solidFill>
                  <a:srgbClr val="008000"/>
                </a:solidFill>
              </a:rPr>
              <a:t>GHG emissions</a:t>
            </a:r>
            <a:endParaRPr lang="en-US" dirty="0">
              <a:solidFill>
                <a:srgbClr val="008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12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 19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418698"/>
            <a:ext cx="6197600" cy="3315102"/>
          </a:xfrm>
          <a:prstGeom prst="rect">
            <a:avLst/>
          </a:prstGeom>
        </p:spPr>
      </p:pic>
      <p:pic>
        <p:nvPicPr>
          <p:cNvPr id="5" name="Picture 4" descr="Figure 20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3975100"/>
            <a:ext cx="6197600" cy="27810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524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400"/>
                </a:solidFill>
              </a:rPr>
              <a:t>GCM Projected Changes in Climate:  2000-2050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00600" y="1942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Precipitation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36692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Temperature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0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 19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418698"/>
            <a:ext cx="6197600" cy="3315102"/>
          </a:xfrm>
          <a:prstGeom prst="rect">
            <a:avLst/>
          </a:prstGeom>
        </p:spPr>
      </p:pic>
      <p:pic>
        <p:nvPicPr>
          <p:cNvPr id="5" name="Picture 4" descr="Figure 20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3975100"/>
            <a:ext cx="6197600" cy="27810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524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400"/>
                </a:solidFill>
              </a:rPr>
              <a:t>GCM Projected Changes in Climate:  2000-2050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00600" y="1942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Precipitation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36692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Temperature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CSIRO model gives small change in climate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/>
          <p:cNvCxnSpPr>
            <a:stCxn id="3" idx="3"/>
          </p:cNvCxnSpPr>
          <p:nvPr/>
        </p:nvCxnSpPr>
        <p:spPr>
          <a:xfrm flipV="1">
            <a:off x="2667000" y="1219200"/>
            <a:ext cx="2971800" cy="461665"/>
          </a:xfrm>
          <a:prstGeom prst="straightConnector1">
            <a:avLst/>
          </a:prstGeom>
          <a:ln w="3810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3"/>
          </p:cNvCxnSpPr>
          <p:nvPr/>
        </p:nvCxnSpPr>
        <p:spPr>
          <a:xfrm>
            <a:off x="2667000" y="1680865"/>
            <a:ext cx="3124200" cy="2662535"/>
          </a:xfrm>
          <a:prstGeom prst="straightConnector1">
            <a:avLst/>
          </a:prstGeom>
          <a:ln w="3810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8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 19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418698"/>
            <a:ext cx="6197600" cy="3315102"/>
          </a:xfrm>
          <a:prstGeom prst="rect">
            <a:avLst/>
          </a:prstGeom>
        </p:spPr>
      </p:pic>
      <p:pic>
        <p:nvPicPr>
          <p:cNvPr id="5" name="Picture 4" descr="Figure 20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3975100"/>
            <a:ext cx="6197600" cy="27810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524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400"/>
                </a:solidFill>
              </a:rPr>
              <a:t>GCM Projected Changes in Climate:  2000-2050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00600" y="1942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Precipitation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36692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Temperature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CSIRO model gives small change in climate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/>
          <p:cNvCxnSpPr>
            <a:stCxn id="3" idx="3"/>
          </p:cNvCxnSpPr>
          <p:nvPr/>
        </p:nvCxnSpPr>
        <p:spPr>
          <a:xfrm flipV="1">
            <a:off x="2667000" y="1219200"/>
            <a:ext cx="2971800" cy="461665"/>
          </a:xfrm>
          <a:prstGeom prst="straightConnector1">
            <a:avLst/>
          </a:prstGeom>
          <a:ln w="3810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3"/>
          </p:cNvCxnSpPr>
          <p:nvPr/>
        </p:nvCxnSpPr>
        <p:spPr>
          <a:xfrm>
            <a:off x="2667000" y="1680865"/>
            <a:ext cx="3124200" cy="2662535"/>
          </a:xfrm>
          <a:prstGeom prst="straightConnector1">
            <a:avLst/>
          </a:prstGeom>
          <a:ln w="3810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365" y="24384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MIROC model gives large change in climate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667000" y="2667000"/>
            <a:ext cx="3124200" cy="24696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667000" y="2895600"/>
            <a:ext cx="2895600" cy="25146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8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400"/>
                </a:solidFill>
              </a:rPr>
              <a:t>Outline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084"/>
            <a:ext cx="8229600" cy="5660915"/>
          </a:xfrm>
        </p:spPr>
        <p:txBody>
          <a:bodyPr>
            <a:normAutofit/>
          </a:bodyPr>
          <a:lstStyle/>
          <a:p>
            <a:r>
              <a:rPr lang="en-US" sz="2900" dirty="0" smtClean="0">
                <a:solidFill>
                  <a:srgbClr val="008000"/>
                </a:solidFill>
              </a:rPr>
              <a:t>Introduction</a:t>
            </a:r>
          </a:p>
          <a:p>
            <a:r>
              <a:rPr lang="en-US" sz="2900" dirty="0" smtClean="0">
                <a:solidFill>
                  <a:srgbClr val="008000"/>
                </a:solidFill>
              </a:rPr>
              <a:t>Agriculture, Food Security and US Development</a:t>
            </a:r>
            <a:endParaRPr lang="en-US" sz="2500" dirty="0" smtClean="0">
              <a:solidFill>
                <a:srgbClr val="008000"/>
              </a:solidFill>
            </a:endParaRPr>
          </a:p>
          <a:p>
            <a:r>
              <a:rPr lang="en-US" sz="2900" dirty="0" smtClean="0">
                <a:solidFill>
                  <a:srgbClr val="008000"/>
                </a:solidFill>
              </a:rPr>
              <a:t>Scenarios for Adaptation</a:t>
            </a:r>
          </a:p>
          <a:p>
            <a:r>
              <a:rPr lang="en-US" sz="2900" dirty="0" smtClean="0">
                <a:solidFill>
                  <a:srgbClr val="008000"/>
                </a:solidFill>
              </a:rPr>
              <a:t>Agriculture and Greenhouse Gas Mitigation</a:t>
            </a:r>
          </a:p>
          <a:p>
            <a:r>
              <a:rPr lang="en-US" sz="2900" dirty="0" smtClean="0">
                <a:solidFill>
                  <a:srgbClr val="008000"/>
                </a:solidFill>
              </a:rPr>
              <a:t>Conclusions</a:t>
            </a:r>
          </a:p>
          <a:p>
            <a:r>
              <a:rPr lang="en-US" sz="2900" dirty="0" smtClean="0">
                <a:solidFill>
                  <a:srgbClr val="008000"/>
                </a:solidFill>
              </a:rPr>
              <a:t>Summary for Policy Makers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86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3962400"/>
            <a:ext cx="353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</a:rPr>
              <a:t>Observed </a:t>
            </a:r>
            <a:r>
              <a:rPr lang="en-US" sz="1200" b="1" dirty="0">
                <a:solidFill>
                  <a:srgbClr val="008000"/>
                </a:solidFill>
              </a:rPr>
              <a:t>US cotton yields (1930 to present)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6477000"/>
            <a:ext cx="3733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</a:rPr>
              <a:t>Observed </a:t>
            </a:r>
            <a:r>
              <a:rPr lang="en-US" sz="1200" b="1" dirty="0">
                <a:solidFill>
                  <a:srgbClr val="008000"/>
                </a:solidFill>
              </a:rPr>
              <a:t>US maize yields (1930 to present)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57800" y="3962400"/>
            <a:ext cx="3733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</a:rPr>
              <a:t>Observed </a:t>
            </a:r>
            <a:r>
              <a:rPr lang="en-US" sz="1200" b="1" dirty="0">
                <a:solidFill>
                  <a:srgbClr val="008000"/>
                </a:solidFill>
              </a:rPr>
              <a:t>US soybean yields (1930 to present)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81600" y="6396335"/>
            <a:ext cx="4345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</a:rPr>
              <a:t>Mean </a:t>
            </a:r>
            <a:r>
              <a:rPr lang="en-US" sz="1200" b="1" dirty="0">
                <a:solidFill>
                  <a:srgbClr val="008000"/>
                </a:solidFill>
              </a:rPr>
              <a:t>annual temperatures for cotton, maize, and soybean US production areas (1930 to present)</a:t>
            </a:r>
            <a:r>
              <a:rPr lang="en-US" sz="1200" b="1" dirty="0" smtClean="0">
                <a:solidFill>
                  <a:srgbClr val="008000"/>
                </a:solidFill>
                <a:effectLst/>
              </a:rPr>
              <a:t> </a:t>
            </a:r>
            <a:endParaRPr lang="en-US" sz="1200" b="1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905000"/>
            <a:ext cx="36576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57800" y="1905000"/>
            <a:ext cx="32004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" y="4495800"/>
            <a:ext cx="36576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57800" y="4495800"/>
            <a:ext cx="32004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3632200" cy="157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81200"/>
            <a:ext cx="3107690" cy="176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724400"/>
            <a:ext cx="3375977" cy="163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>
          <a:blip r:embed="rId5" cstate="print"/>
          <a:srcRect l="1268" t="2392" r="1787" b="2840"/>
          <a:stretch>
            <a:fillRect/>
          </a:stretch>
        </p:blipFill>
        <p:spPr bwMode="auto">
          <a:xfrm>
            <a:off x="5257800" y="4495800"/>
            <a:ext cx="2956560" cy="167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dirty="0" smtClean="0">
                <a:solidFill>
                  <a:srgbClr val="006400"/>
                </a:solidFill>
              </a:rPr>
              <a:t>Scenarios for Adaptation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800" dirty="0" smtClean="0">
                <a:solidFill>
                  <a:srgbClr val="008000"/>
                </a:solidFill>
              </a:rPr>
              <a:t> Biophysical Scenarios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6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0701779"/>
              </p:ext>
            </p:extLst>
          </p:nvPr>
        </p:nvGraphicFramePr>
        <p:xfrm>
          <a:off x="381000" y="1524000"/>
          <a:ext cx="8485717" cy="5139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400" y="152400"/>
            <a:ext cx="41072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400"/>
                </a:solidFill>
              </a:rPr>
              <a:t>Maize Yields in Iowa </a:t>
            </a:r>
          </a:p>
          <a:p>
            <a:pPr algn="ctr"/>
            <a:r>
              <a:rPr lang="en-US" sz="3200" b="1" dirty="0" smtClean="0">
                <a:solidFill>
                  <a:srgbClr val="006400"/>
                </a:solidFill>
              </a:rPr>
              <a:t>1866-2009</a:t>
            </a:r>
            <a:endParaRPr lang="en-US" sz="3200" b="1" dirty="0">
              <a:solidFill>
                <a:srgbClr val="006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3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dirty="0" smtClean="0">
                <a:solidFill>
                  <a:srgbClr val="006400"/>
                </a:solidFill>
              </a:rPr>
              <a:t>Scenarios for Adaptation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800" dirty="0" smtClean="0">
                <a:solidFill>
                  <a:srgbClr val="008000"/>
                </a:solidFill>
              </a:rPr>
              <a:t> Biophysical Scenarios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0"/>
            <a:ext cx="36576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057400"/>
            <a:ext cx="35052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572000"/>
            <a:ext cx="35052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114800" y="2667000"/>
            <a:ext cx="91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CSIRO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5715000"/>
            <a:ext cx="95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MIROC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1371600"/>
            <a:ext cx="130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400"/>
                </a:solidFill>
              </a:rPr>
              <a:t>MAIZE</a:t>
            </a:r>
            <a:endParaRPr lang="en-US" sz="2800" b="1" dirty="0">
              <a:solidFill>
                <a:srgbClr val="0064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1676400"/>
            <a:ext cx="110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Irrigated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4191000"/>
            <a:ext cx="110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Irrigated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1676400"/>
            <a:ext cx="103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6400"/>
                </a:solidFill>
              </a:rPr>
              <a:t>Rainfed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4191000"/>
            <a:ext cx="103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6400"/>
                </a:solidFill>
              </a:rPr>
              <a:t>Rainfed</a:t>
            </a:r>
            <a:endParaRPr lang="en-US" b="1" dirty="0">
              <a:solidFill>
                <a:srgbClr val="006400"/>
              </a:solidFill>
            </a:endParaRPr>
          </a:p>
        </p:txBody>
      </p:sp>
      <p:pic>
        <p:nvPicPr>
          <p:cNvPr id="15" name="Picture 14" descr="Not Availabl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388620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52400" y="6581001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</a:rPr>
              <a:t>Source: IFPRI calculations </a:t>
            </a:r>
            <a:r>
              <a:rPr lang="en-US" sz="1200" dirty="0" smtClean="0">
                <a:solidFill>
                  <a:srgbClr val="008000"/>
                </a:solidFill>
              </a:rPr>
              <a:t>based </a:t>
            </a:r>
            <a:r>
              <a:rPr lang="en-US" sz="1200" dirty="0">
                <a:solidFill>
                  <a:srgbClr val="008000"/>
                </a:solidFill>
              </a:rPr>
              <a:t>on downscaled climate  </a:t>
            </a:r>
            <a:r>
              <a:rPr lang="en-US" sz="1200" dirty="0" smtClean="0">
                <a:solidFill>
                  <a:srgbClr val="008000"/>
                </a:solidFill>
              </a:rPr>
              <a:t>data </a:t>
            </a:r>
            <a:r>
              <a:rPr lang="en-US" sz="1200" dirty="0">
                <a:solidFill>
                  <a:srgbClr val="008000"/>
                </a:solidFill>
              </a:rPr>
              <a:t>and DSSAT model </a:t>
            </a:r>
            <a:r>
              <a:rPr lang="en-US" sz="1200" dirty="0" smtClean="0">
                <a:solidFill>
                  <a:srgbClr val="008000"/>
                </a:solidFill>
              </a:rPr>
              <a:t>runs</a:t>
            </a:r>
            <a:endParaRPr lang="en-US" sz="1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2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dirty="0" smtClean="0">
                <a:solidFill>
                  <a:srgbClr val="006400"/>
                </a:solidFill>
              </a:rPr>
              <a:t>Scenarios for Adaptation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800" dirty="0" smtClean="0">
                <a:solidFill>
                  <a:srgbClr val="008000"/>
                </a:solidFill>
              </a:rPr>
              <a:t> Biophysical Scenarios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0"/>
            <a:ext cx="36576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057400"/>
            <a:ext cx="35052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572000"/>
            <a:ext cx="35052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114800" y="2667000"/>
            <a:ext cx="91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CSIRO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5715000"/>
            <a:ext cx="95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MIROC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1371600"/>
            <a:ext cx="130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400"/>
                </a:solidFill>
              </a:rPr>
              <a:t>MAIZE</a:t>
            </a:r>
            <a:endParaRPr lang="en-US" sz="2800" b="1" dirty="0">
              <a:solidFill>
                <a:srgbClr val="0064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1676400"/>
            <a:ext cx="110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Irrigated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4191000"/>
            <a:ext cx="110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Irrigated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1676400"/>
            <a:ext cx="103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6400"/>
                </a:solidFill>
              </a:rPr>
              <a:t>Rainfed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4191000"/>
            <a:ext cx="103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6400"/>
                </a:solidFill>
              </a:rPr>
              <a:t>Rainfed</a:t>
            </a:r>
            <a:endParaRPr lang="en-US" b="1" dirty="0">
              <a:solidFill>
                <a:srgbClr val="006400"/>
              </a:solidFill>
            </a:endParaRPr>
          </a:p>
        </p:txBody>
      </p:sp>
      <p:pic>
        <p:nvPicPr>
          <p:cNvPr id="15" name="Picture 14" descr="Not Availabl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388620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52400" y="6581001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</a:rPr>
              <a:t>Source: IFPRI calculations </a:t>
            </a:r>
            <a:r>
              <a:rPr lang="en-US" sz="1200" dirty="0" smtClean="0">
                <a:solidFill>
                  <a:srgbClr val="008000"/>
                </a:solidFill>
              </a:rPr>
              <a:t>based </a:t>
            </a:r>
            <a:r>
              <a:rPr lang="en-US" sz="1200" dirty="0">
                <a:solidFill>
                  <a:srgbClr val="008000"/>
                </a:solidFill>
              </a:rPr>
              <a:t>on downscaled climate  </a:t>
            </a:r>
            <a:r>
              <a:rPr lang="en-US" sz="1200" dirty="0" smtClean="0">
                <a:solidFill>
                  <a:srgbClr val="008000"/>
                </a:solidFill>
              </a:rPr>
              <a:t>data </a:t>
            </a:r>
            <a:r>
              <a:rPr lang="en-US" sz="1200" dirty="0">
                <a:solidFill>
                  <a:srgbClr val="008000"/>
                </a:solidFill>
              </a:rPr>
              <a:t>and DSSAT model </a:t>
            </a:r>
            <a:r>
              <a:rPr lang="en-US" sz="1200" dirty="0" smtClean="0">
                <a:solidFill>
                  <a:srgbClr val="008000"/>
                </a:solidFill>
              </a:rPr>
              <a:t>runs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553200" y="2514600"/>
            <a:ext cx="609600" cy="9906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371600" y="2514600"/>
            <a:ext cx="609600" cy="9906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18" idx="6"/>
          </p:cNvCxnSpPr>
          <p:nvPr/>
        </p:nvCxnSpPr>
        <p:spPr>
          <a:xfrm>
            <a:off x="1981200" y="3009900"/>
            <a:ext cx="4572000" cy="38100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8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dirty="0" smtClean="0">
                <a:solidFill>
                  <a:srgbClr val="006400"/>
                </a:solidFill>
              </a:rPr>
              <a:t>Scenarios for Adaptation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800" dirty="0" smtClean="0">
                <a:solidFill>
                  <a:srgbClr val="008000"/>
                </a:solidFill>
              </a:rPr>
              <a:t> Biophysical Scenarios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0"/>
            <a:ext cx="36576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057400"/>
            <a:ext cx="35052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572000"/>
            <a:ext cx="35052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114800" y="2667000"/>
            <a:ext cx="91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CSIRO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5715000"/>
            <a:ext cx="95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MIROC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1371600"/>
            <a:ext cx="130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400"/>
                </a:solidFill>
              </a:rPr>
              <a:t>MAIZE</a:t>
            </a:r>
            <a:endParaRPr lang="en-US" sz="2800" b="1" dirty="0">
              <a:solidFill>
                <a:srgbClr val="0064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1676400"/>
            <a:ext cx="110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Irrigated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4191000"/>
            <a:ext cx="110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Irrigated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1676400"/>
            <a:ext cx="103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6400"/>
                </a:solidFill>
              </a:rPr>
              <a:t>Rainfed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4191000"/>
            <a:ext cx="103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6400"/>
                </a:solidFill>
              </a:rPr>
              <a:t>Rainfed</a:t>
            </a:r>
            <a:endParaRPr lang="en-US" b="1" dirty="0">
              <a:solidFill>
                <a:srgbClr val="006400"/>
              </a:solidFill>
            </a:endParaRPr>
          </a:p>
        </p:txBody>
      </p:sp>
      <p:pic>
        <p:nvPicPr>
          <p:cNvPr id="15" name="Picture 14" descr="Not Availabl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388620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52400" y="6581001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</a:rPr>
              <a:t>Source: IFPRI calculations </a:t>
            </a:r>
            <a:r>
              <a:rPr lang="en-US" sz="1200" dirty="0" smtClean="0">
                <a:solidFill>
                  <a:srgbClr val="008000"/>
                </a:solidFill>
              </a:rPr>
              <a:t>based </a:t>
            </a:r>
            <a:r>
              <a:rPr lang="en-US" sz="1200" dirty="0">
                <a:solidFill>
                  <a:srgbClr val="008000"/>
                </a:solidFill>
              </a:rPr>
              <a:t>on downscaled climate  </a:t>
            </a:r>
            <a:r>
              <a:rPr lang="en-US" sz="1200" dirty="0" smtClean="0">
                <a:solidFill>
                  <a:srgbClr val="008000"/>
                </a:solidFill>
              </a:rPr>
              <a:t>data </a:t>
            </a:r>
            <a:r>
              <a:rPr lang="en-US" sz="1200" dirty="0">
                <a:solidFill>
                  <a:srgbClr val="008000"/>
                </a:solidFill>
              </a:rPr>
              <a:t>and DSSAT model </a:t>
            </a:r>
            <a:r>
              <a:rPr lang="en-US" sz="1200" dirty="0" smtClean="0">
                <a:solidFill>
                  <a:srgbClr val="008000"/>
                </a:solidFill>
              </a:rPr>
              <a:t>runs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553200" y="2514600"/>
            <a:ext cx="609600" cy="9906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29400" y="5029200"/>
            <a:ext cx="609600" cy="9906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371600" y="2514600"/>
            <a:ext cx="609600" cy="9906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371600" y="5029200"/>
            <a:ext cx="609600" cy="9906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981200" y="3009900"/>
            <a:ext cx="4572000" cy="38100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6"/>
            <a:endCxn id="17" idx="2"/>
          </p:cNvCxnSpPr>
          <p:nvPr/>
        </p:nvCxnSpPr>
        <p:spPr>
          <a:xfrm>
            <a:off x="1981200" y="5524500"/>
            <a:ext cx="4648200" cy="0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87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dirty="0" smtClean="0">
                <a:solidFill>
                  <a:srgbClr val="006400"/>
                </a:solidFill>
              </a:rPr>
              <a:t>Scenarios for Adaptation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800" dirty="0" smtClean="0">
                <a:solidFill>
                  <a:srgbClr val="008000"/>
                </a:solidFill>
              </a:rPr>
              <a:t> Biophysical Scenarios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0"/>
            <a:ext cx="36576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057400"/>
            <a:ext cx="35052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572000"/>
            <a:ext cx="35052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114800" y="2667000"/>
            <a:ext cx="91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CSIRO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5715000"/>
            <a:ext cx="95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MIROC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1371600"/>
            <a:ext cx="130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400"/>
                </a:solidFill>
              </a:rPr>
              <a:t>MAIZE</a:t>
            </a:r>
            <a:endParaRPr lang="en-US" sz="2800" b="1" dirty="0">
              <a:solidFill>
                <a:srgbClr val="0064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1676400"/>
            <a:ext cx="110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Irrigated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4191000"/>
            <a:ext cx="110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Irrigated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1676400"/>
            <a:ext cx="103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6400"/>
                </a:solidFill>
              </a:rPr>
              <a:t>Rainfed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4191000"/>
            <a:ext cx="103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6400"/>
                </a:solidFill>
              </a:rPr>
              <a:t>Rainfed</a:t>
            </a:r>
            <a:endParaRPr lang="en-US" b="1" dirty="0">
              <a:solidFill>
                <a:srgbClr val="006400"/>
              </a:solidFill>
            </a:endParaRPr>
          </a:p>
        </p:txBody>
      </p:sp>
      <p:pic>
        <p:nvPicPr>
          <p:cNvPr id="15" name="Picture 14" descr="Not Availabl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388620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52400" y="6581001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</a:rPr>
              <a:t>Source: IFPRI calculations </a:t>
            </a:r>
            <a:r>
              <a:rPr lang="en-US" sz="1200" dirty="0" smtClean="0">
                <a:solidFill>
                  <a:srgbClr val="008000"/>
                </a:solidFill>
              </a:rPr>
              <a:t>based </a:t>
            </a:r>
            <a:r>
              <a:rPr lang="en-US" sz="1200" dirty="0">
                <a:solidFill>
                  <a:srgbClr val="008000"/>
                </a:solidFill>
              </a:rPr>
              <a:t>on downscaled climate  </a:t>
            </a:r>
            <a:r>
              <a:rPr lang="en-US" sz="1200" dirty="0" smtClean="0">
                <a:solidFill>
                  <a:srgbClr val="008000"/>
                </a:solidFill>
              </a:rPr>
              <a:t>data </a:t>
            </a:r>
            <a:r>
              <a:rPr lang="en-US" sz="1200" dirty="0">
                <a:solidFill>
                  <a:srgbClr val="008000"/>
                </a:solidFill>
              </a:rPr>
              <a:t>and DSSAT model </a:t>
            </a:r>
            <a:r>
              <a:rPr lang="en-US" sz="1200" dirty="0" smtClean="0">
                <a:solidFill>
                  <a:srgbClr val="008000"/>
                </a:solidFill>
              </a:rPr>
              <a:t>runs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553200" y="2514600"/>
            <a:ext cx="609600" cy="9906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371600" y="2514600"/>
            <a:ext cx="609600" cy="9906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066800" y="3581400"/>
            <a:ext cx="7030365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New irrigation required to avoid crop failure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981200" y="3009900"/>
            <a:ext cx="4572000" cy="38100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371600" y="5029200"/>
            <a:ext cx="609600" cy="9906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981200" y="5524500"/>
            <a:ext cx="4648200" cy="0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629400" y="5029200"/>
            <a:ext cx="609600" cy="9906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dirty="0" smtClean="0">
                <a:solidFill>
                  <a:srgbClr val="006400"/>
                </a:solidFill>
              </a:rPr>
              <a:t>Scenarios for Adaptation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800" dirty="0" smtClean="0">
                <a:solidFill>
                  <a:srgbClr val="008000"/>
                </a:solidFill>
              </a:rPr>
              <a:t> Biophysical Scenarios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0"/>
            <a:ext cx="36576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057400"/>
            <a:ext cx="35052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572000"/>
            <a:ext cx="35052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114800" y="2667000"/>
            <a:ext cx="91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CSIRO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5715000"/>
            <a:ext cx="95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MIROC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1371600"/>
            <a:ext cx="130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400"/>
                </a:solidFill>
              </a:rPr>
              <a:t>MAIZE</a:t>
            </a:r>
            <a:endParaRPr lang="en-US" sz="2800" b="1" dirty="0">
              <a:solidFill>
                <a:srgbClr val="0064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1676400"/>
            <a:ext cx="110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Irrigated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4191000"/>
            <a:ext cx="110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Irrigated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1676400"/>
            <a:ext cx="103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6400"/>
                </a:solidFill>
              </a:rPr>
              <a:t>Rainfed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4191000"/>
            <a:ext cx="103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6400"/>
                </a:solidFill>
              </a:rPr>
              <a:t>Rainfed</a:t>
            </a:r>
            <a:endParaRPr lang="en-US" b="1" dirty="0">
              <a:solidFill>
                <a:srgbClr val="006400"/>
              </a:solidFill>
            </a:endParaRPr>
          </a:p>
        </p:txBody>
      </p:sp>
      <p:pic>
        <p:nvPicPr>
          <p:cNvPr id="15" name="Picture 14" descr="Not Availabl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388620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52400" y="6581001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</a:rPr>
              <a:t>Source: IFPRI calculations </a:t>
            </a:r>
            <a:r>
              <a:rPr lang="en-US" sz="1200" dirty="0" smtClean="0">
                <a:solidFill>
                  <a:srgbClr val="008000"/>
                </a:solidFill>
              </a:rPr>
              <a:t>based </a:t>
            </a:r>
            <a:r>
              <a:rPr lang="en-US" sz="1200" dirty="0">
                <a:solidFill>
                  <a:srgbClr val="008000"/>
                </a:solidFill>
              </a:rPr>
              <a:t>on downscaled climate  </a:t>
            </a:r>
            <a:r>
              <a:rPr lang="en-US" sz="1200" dirty="0" smtClean="0">
                <a:solidFill>
                  <a:srgbClr val="008000"/>
                </a:solidFill>
              </a:rPr>
              <a:t>data </a:t>
            </a:r>
            <a:r>
              <a:rPr lang="en-US" sz="1200" dirty="0">
                <a:solidFill>
                  <a:srgbClr val="008000"/>
                </a:solidFill>
              </a:rPr>
              <a:t>and DSSAT model </a:t>
            </a:r>
            <a:r>
              <a:rPr lang="en-US" sz="1200" dirty="0" smtClean="0">
                <a:solidFill>
                  <a:srgbClr val="008000"/>
                </a:solidFill>
              </a:rPr>
              <a:t>runs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553200" y="2057400"/>
            <a:ext cx="914400" cy="4572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295400" y="2057400"/>
            <a:ext cx="914400" cy="4572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7" idx="6"/>
            <a:endCxn id="4" idx="2"/>
          </p:cNvCxnSpPr>
          <p:nvPr/>
        </p:nvCxnSpPr>
        <p:spPr>
          <a:xfrm>
            <a:off x="2209800" y="2286000"/>
            <a:ext cx="4343400" cy="0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553200" y="4572000"/>
            <a:ext cx="914400" cy="4572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295400" y="4572000"/>
            <a:ext cx="914400" cy="4572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09800" y="4800600"/>
            <a:ext cx="4343400" cy="0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61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dirty="0" smtClean="0">
                <a:solidFill>
                  <a:srgbClr val="006400"/>
                </a:solidFill>
              </a:rPr>
              <a:t>Scenarios for Adaptation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800" dirty="0" smtClean="0">
                <a:solidFill>
                  <a:srgbClr val="008000"/>
                </a:solidFill>
              </a:rPr>
              <a:t> Biophysical Scenarios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0"/>
            <a:ext cx="36576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057400"/>
            <a:ext cx="35052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572000"/>
            <a:ext cx="35052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114800" y="2667000"/>
            <a:ext cx="91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CSIRO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5715000"/>
            <a:ext cx="95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MIROC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1371600"/>
            <a:ext cx="130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400"/>
                </a:solidFill>
              </a:rPr>
              <a:t>MAIZE</a:t>
            </a:r>
            <a:endParaRPr lang="en-US" sz="2800" b="1" dirty="0">
              <a:solidFill>
                <a:srgbClr val="0064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1676400"/>
            <a:ext cx="110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Irrigated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4191000"/>
            <a:ext cx="110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Irrigated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1676400"/>
            <a:ext cx="103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6400"/>
                </a:solidFill>
              </a:rPr>
              <a:t>Rainfed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4191000"/>
            <a:ext cx="103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6400"/>
                </a:solidFill>
              </a:rPr>
              <a:t>Rainfed</a:t>
            </a:r>
            <a:endParaRPr lang="en-US" b="1" dirty="0">
              <a:solidFill>
                <a:srgbClr val="006400"/>
              </a:solidFill>
            </a:endParaRPr>
          </a:p>
        </p:txBody>
      </p:sp>
      <p:pic>
        <p:nvPicPr>
          <p:cNvPr id="15" name="Picture 14" descr="Not Availabl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388620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52400" y="6581001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</a:rPr>
              <a:t>Source: IFPRI calculations </a:t>
            </a:r>
            <a:r>
              <a:rPr lang="en-US" sz="1200" dirty="0" smtClean="0">
                <a:solidFill>
                  <a:srgbClr val="008000"/>
                </a:solidFill>
              </a:rPr>
              <a:t>based </a:t>
            </a:r>
            <a:r>
              <a:rPr lang="en-US" sz="1200" dirty="0">
                <a:solidFill>
                  <a:srgbClr val="008000"/>
                </a:solidFill>
              </a:rPr>
              <a:t>on downscaled climate  </a:t>
            </a:r>
            <a:r>
              <a:rPr lang="en-US" sz="1200" dirty="0" smtClean="0">
                <a:solidFill>
                  <a:srgbClr val="008000"/>
                </a:solidFill>
              </a:rPr>
              <a:t>data </a:t>
            </a:r>
            <a:r>
              <a:rPr lang="en-US" sz="1200" dirty="0">
                <a:solidFill>
                  <a:srgbClr val="008000"/>
                </a:solidFill>
              </a:rPr>
              <a:t>and DSSAT model </a:t>
            </a:r>
            <a:r>
              <a:rPr lang="en-US" sz="1200" dirty="0" smtClean="0">
                <a:solidFill>
                  <a:srgbClr val="008000"/>
                </a:solidFill>
              </a:rPr>
              <a:t>runs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553200" y="2057400"/>
            <a:ext cx="914400" cy="4572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295400" y="2057400"/>
            <a:ext cx="914400" cy="4572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7" idx="6"/>
            <a:endCxn id="4" idx="2"/>
          </p:cNvCxnSpPr>
          <p:nvPr/>
        </p:nvCxnSpPr>
        <p:spPr>
          <a:xfrm>
            <a:off x="2209800" y="2286000"/>
            <a:ext cx="4343400" cy="0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553200" y="4572000"/>
            <a:ext cx="914400" cy="4572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295400" y="4572000"/>
            <a:ext cx="914400" cy="4572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09800" y="4800600"/>
            <a:ext cx="4343400" cy="0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19200" y="2971800"/>
            <a:ext cx="65913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rrigation not required for yield increases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8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dirty="0" smtClean="0">
                <a:solidFill>
                  <a:srgbClr val="006400"/>
                </a:solidFill>
              </a:rPr>
              <a:t>Scenarios for Adaptation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800" dirty="0" smtClean="0">
                <a:solidFill>
                  <a:srgbClr val="008000"/>
                </a:solidFill>
              </a:rPr>
              <a:t> Biophysical Scenarios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0"/>
            <a:ext cx="36576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057400"/>
            <a:ext cx="35052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572000"/>
            <a:ext cx="35052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114800" y="2667000"/>
            <a:ext cx="91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CSIRO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5715000"/>
            <a:ext cx="95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MIROC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1371600"/>
            <a:ext cx="130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400"/>
                </a:solidFill>
              </a:rPr>
              <a:t>MAIZE</a:t>
            </a:r>
            <a:endParaRPr lang="en-US" sz="2800" b="1" dirty="0">
              <a:solidFill>
                <a:srgbClr val="0064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1676400"/>
            <a:ext cx="110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Irrigated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4191000"/>
            <a:ext cx="110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Irrigated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1676400"/>
            <a:ext cx="103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6400"/>
                </a:solidFill>
              </a:rPr>
              <a:t>Rainfed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4191000"/>
            <a:ext cx="103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6400"/>
                </a:solidFill>
              </a:rPr>
              <a:t>Rainfed</a:t>
            </a:r>
            <a:endParaRPr lang="en-US" b="1" dirty="0">
              <a:solidFill>
                <a:srgbClr val="006400"/>
              </a:solidFill>
            </a:endParaRPr>
          </a:p>
        </p:txBody>
      </p:sp>
      <p:pic>
        <p:nvPicPr>
          <p:cNvPr id="15" name="Picture 14" descr="Not Availabl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388620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52400" y="6581001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</a:rPr>
              <a:t>Source: IFPRI calculations </a:t>
            </a:r>
            <a:r>
              <a:rPr lang="en-US" sz="1200" dirty="0" smtClean="0">
                <a:solidFill>
                  <a:srgbClr val="008000"/>
                </a:solidFill>
              </a:rPr>
              <a:t>based </a:t>
            </a:r>
            <a:r>
              <a:rPr lang="en-US" sz="1200" dirty="0">
                <a:solidFill>
                  <a:srgbClr val="008000"/>
                </a:solidFill>
              </a:rPr>
              <a:t>on downscaled climate  </a:t>
            </a:r>
            <a:r>
              <a:rPr lang="en-US" sz="1200" dirty="0" smtClean="0">
                <a:solidFill>
                  <a:srgbClr val="008000"/>
                </a:solidFill>
              </a:rPr>
              <a:t>data </a:t>
            </a:r>
            <a:r>
              <a:rPr lang="en-US" sz="1200" dirty="0">
                <a:solidFill>
                  <a:srgbClr val="008000"/>
                </a:solidFill>
              </a:rPr>
              <a:t>and DSSAT model </a:t>
            </a:r>
            <a:r>
              <a:rPr lang="en-US" sz="1200" dirty="0" smtClean="0">
                <a:solidFill>
                  <a:srgbClr val="008000"/>
                </a:solidFill>
              </a:rPr>
              <a:t>runs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553200" y="2057400"/>
            <a:ext cx="914400" cy="4572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295400" y="2057400"/>
            <a:ext cx="914400" cy="4572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7" idx="6"/>
            <a:endCxn id="4" idx="2"/>
          </p:cNvCxnSpPr>
          <p:nvPr/>
        </p:nvCxnSpPr>
        <p:spPr>
          <a:xfrm>
            <a:off x="2209800" y="2286000"/>
            <a:ext cx="4343400" cy="0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553200" y="4572000"/>
            <a:ext cx="914400" cy="5334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295400" y="4572000"/>
            <a:ext cx="914400" cy="4572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09800" y="4800600"/>
            <a:ext cx="4343400" cy="0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19200" y="2971800"/>
            <a:ext cx="65913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rrigation not required for yield increases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95400" y="5181600"/>
            <a:ext cx="6272069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rrigation required to prevent yield loss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8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dirty="0" smtClean="0">
                <a:solidFill>
                  <a:srgbClr val="006400"/>
                </a:solidFill>
              </a:rPr>
              <a:t>Scenarios for Adaptation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800" dirty="0" smtClean="0">
                <a:solidFill>
                  <a:srgbClr val="008000"/>
                </a:solidFill>
              </a:rPr>
              <a:t> Biophysical Scenarios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2667000"/>
            <a:ext cx="91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CSIRO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5715000"/>
            <a:ext cx="95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MIROC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1371600"/>
            <a:ext cx="2199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400"/>
                </a:solidFill>
              </a:rPr>
              <a:t>SOYBEANS</a:t>
            </a:r>
            <a:endParaRPr lang="en-US" sz="2800" b="1" dirty="0">
              <a:solidFill>
                <a:srgbClr val="0064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1676400"/>
            <a:ext cx="110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Irrigated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4114800"/>
            <a:ext cx="110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Irrigated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1676400"/>
            <a:ext cx="103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6400"/>
                </a:solidFill>
              </a:rPr>
              <a:t>Rainfed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4114800"/>
            <a:ext cx="103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6400"/>
                </a:solidFill>
              </a:rPr>
              <a:t>Rainfed</a:t>
            </a:r>
            <a:endParaRPr lang="en-US" b="1" dirty="0">
              <a:solidFill>
                <a:srgbClr val="006400"/>
              </a:solidFill>
            </a:endParaRPr>
          </a:p>
        </p:txBody>
      </p:sp>
      <p:pic>
        <p:nvPicPr>
          <p:cNvPr id="15" name="Picture 14" descr="Not Availabl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73380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574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4958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057400"/>
            <a:ext cx="347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4495800"/>
            <a:ext cx="3429000" cy="205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6581001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</a:rPr>
              <a:t>Source: IFPRI calculations </a:t>
            </a:r>
            <a:r>
              <a:rPr lang="en-US" sz="1200" dirty="0" smtClean="0">
                <a:solidFill>
                  <a:srgbClr val="008000"/>
                </a:solidFill>
              </a:rPr>
              <a:t>based </a:t>
            </a:r>
            <a:r>
              <a:rPr lang="en-US" sz="1200" dirty="0">
                <a:solidFill>
                  <a:srgbClr val="008000"/>
                </a:solidFill>
              </a:rPr>
              <a:t>on downscaled climate  </a:t>
            </a:r>
            <a:r>
              <a:rPr lang="en-US" sz="1200" dirty="0" smtClean="0">
                <a:solidFill>
                  <a:srgbClr val="008000"/>
                </a:solidFill>
              </a:rPr>
              <a:t>data </a:t>
            </a:r>
            <a:r>
              <a:rPr lang="en-US" sz="1200" dirty="0">
                <a:solidFill>
                  <a:srgbClr val="008000"/>
                </a:solidFill>
              </a:rPr>
              <a:t>and DSSAT model </a:t>
            </a:r>
            <a:r>
              <a:rPr lang="en-US" sz="1200" dirty="0" smtClean="0">
                <a:solidFill>
                  <a:srgbClr val="008000"/>
                </a:solidFill>
              </a:rPr>
              <a:t>runs</a:t>
            </a:r>
            <a:endParaRPr lang="en-US" sz="1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006400"/>
                </a:solidFill>
              </a:rPr>
              <a:t>Introduction</a:t>
            </a:r>
            <a:br>
              <a:rPr lang="en-US" sz="4900" b="1" dirty="0" smtClean="0">
                <a:solidFill>
                  <a:srgbClr val="006400"/>
                </a:solidFill>
              </a:rPr>
            </a:br>
            <a:r>
              <a:rPr lang="en-US" sz="3100" dirty="0" smtClean="0">
                <a:solidFill>
                  <a:srgbClr val="008000"/>
                </a:solidFill>
              </a:rPr>
              <a:t>Overview</a:t>
            </a:r>
            <a:endParaRPr lang="en-US" sz="31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910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8000"/>
                </a:solidFill>
              </a:rPr>
              <a:t>P</a:t>
            </a:r>
            <a:r>
              <a:rPr lang="en-US" dirty="0" smtClean="0">
                <a:solidFill>
                  <a:srgbClr val="008000"/>
                </a:solidFill>
              </a:rPr>
              <a:t>rojected </a:t>
            </a:r>
            <a:r>
              <a:rPr lang="en-US" dirty="0">
                <a:solidFill>
                  <a:srgbClr val="008000"/>
                </a:solidFill>
              </a:rPr>
              <a:t>impact of climate change </a:t>
            </a:r>
            <a:r>
              <a:rPr lang="en-US" dirty="0" smtClean="0">
                <a:solidFill>
                  <a:srgbClr val="008000"/>
                </a:solidFill>
              </a:rPr>
              <a:t>on USA </a:t>
            </a:r>
            <a:r>
              <a:rPr lang="en-US" dirty="0">
                <a:solidFill>
                  <a:srgbClr val="008000"/>
                </a:solidFill>
              </a:rPr>
              <a:t>food security through the year </a:t>
            </a:r>
            <a:r>
              <a:rPr lang="en-US" dirty="0" smtClean="0">
                <a:solidFill>
                  <a:srgbClr val="008000"/>
                </a:solidFill>
              </a:rPr>
              <a:t>2050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Overview </a:t>
            </a:r>
            <a:r>
              <a:rPr lang="en-US" dirty="0">
                <a:solidFill>
                  <a:srgbClr val="008000"/>
                </a:solidFill>
              </a:rPr>
              <a:t>of </a:t>
            </a:r>
            <a:r>
              <a:rPr lang="en-US" dirty="0" smtClean="0">
                <a:solidFill>
                  <a:srgbClr val="008000"/>
                </a:solidFill>
              </a:rPr>
              <a:t>USA </a:t>
            </a:r>
            <a:r>
              <a:rPr lang="en-US" dirty="0">
                <a:solidFill>
                  <a:srgbClr val="008000"/>
                </a:solidFill>
              </a:rPr>
              <a:t>current food security situation, the underlying natural resources 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USA</a:t>
            </a:r>
            <a:r>
              <a:rPr lang="en-US" dirty="0">
                <a:solidFill>
                  <a:srgbClr val="008000"/>
                </a:solidFill>
              </a:rPr>
              <a:t>-specific outcomes of a set of scenarios for the future of global food security in the context of climate </a:t>
            </a:r>
            <a:r>
              <a:rPr lang="en-US" dirty="0" smtClean="0">
                <a:solidFill>
                  <a:srgbClr val="008000"/>
                </a:solidFill>
              </a:rPr>
              <a:t>change based </a:t>
            </a:r>
            <a:r>
              <a:rPr lang="en-US" dirty="0">
                <a:solidFill>
                  <a:srgbClr val="008000"/>
                </a:solidFill>
              </a:rPr>
              <a:t>on IMPACT model runs from September 2011.</a:t>
            </a:r>
          </a:p>
          <a:p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2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dirty="0" smtClean="0">
                <a:solidFill>
                  <a:srgbClr val="006400"/>
                </a:solidFill>
              </a:rPr>
              <a:t>Scenarios for Adaptation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800" dirty="0" smtClean="0">
                <a:solidFill>
                  <a:srgbClr val="008000"/>
                </a:solidFill>
              </a:rPr>
              <a:t> Biophysical Scenarios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2667000"/>
            <a:ext cx="91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CSIRO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5715000"/>
            <a:ext cx="95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MIROC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1371600"/>
            <a:ext cx="2199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400"/>
                </a:solidFill>
              </a:rPr>
              <a:t>SOYBEANS</a:t>
            </a:r>
            <a:endParaRPr lang="en-US" sz="2800" b="1" dirty="0">
              <a:solidFill>
                <a:srgbClr val="0064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1676400"/>
            <a:ext cx="110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Irrigated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4114800"/>
            <a:ext cx="110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Irrigated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1676400"/>
            <a:ext cx="103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6400"/>
                </a:solidFill>
              </a:rPr>
              <a:t>Rainfed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4114800"/>
            <a:ext cx="103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6400"/>
                </a:solidFill>
              </a:rPr>
              <a:t>Rainfed</a:t>
            </a:r>
            <a:endParaRPr lang="en-US" b="1" dirty="0">
              <a:solidFill>
                <a:srgbClr val="006400"/>
              </a:solidFill>
            </a:endParaRPr>
          </a:p>
        </p:txBody>
      </p:sp>
      <p:pic>
        <p:nvPicPr>
          <p:cNvPr id="15" name="Picture 14" descr="Not Availabl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73380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574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4958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057400"/>
            <a:ext cx="347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4495800"/>
            <a:ext cx="3429000" cy="205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6581001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</a:rPr>
              <a:t>Source: IFPRI calculations </a:t>
            </a:r>
            <a:r>
              <a:rPr lang="en-US" sz="1200" dirty="0" smtClean="0">
                <a:solidFill>
                  <a:srgbClr val="008000"/>
                </a:solidFill>
              </a:rPr>
              <a:t>based </a:t>
            </a:r>
            <a:r>
              <a:rPr lang="en-US" sz="1200" dirty="0">
                <a:solidFill>
                  <a:srgbClr val="008000"/>
                </a:solidFill>
              </a:rPr>
              <a:t>on downscaled climate  </a:t>
            </a:r>
            <a:r>
              <a:rPr lang="en-US" sz="1200" dirty="0" smtClean="0">
                <a:solidFill>
                  <a:srgbClr val="008000"/>
                </a:solidFill>
              </a:rPr>
              <a:t>data </a:t>
            </a:r>
            <a:r>
              <a:rPr lang="en-US" sz="1200" dirty="0">
                <a:solidFill>
                  <a:srgbClr val="008000"/>
                </a:solidFill>
              </a:rPr>
              <a:t>and DSSAT model </a:t>
            </a:r>
            <a:r>
              <a:rPr lang="en-US" sz="1200" dirty="0" smtClean="0">
                <a:solidFill>
                  <a:srgbClr val="008000"/>
                </a:solidFill>
              </a:rPr>
              <a:t>runs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781800" y="2286000"/>
            <a:ext cx="1371600" cy="5334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24000" y="2286000"/>
            <a:ext cx="1371600" cy="5334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971800" y="2590800"/>
            <a:ext cx="3733800" cy="0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12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dirty="0" smtClean="0">
                <a:solidFill>
                  <a:srgbClr val="006400"/>
                </a:solidFill>
              </a:rPr>
              <a:t>Scenarios for Adaptation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800" dirty="0" smtClean="0">
                <a:solidFill>
                  <a:srgbClr val="008000"/>
                </a:solidFill>
              </a:rPr>
              <a:t> Biophysical Scenarios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2667000"/>
            <a:ext cx="91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CSIRO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5715000"/>
            <a:ext cx="95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MIROC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1371600"/>
            <a:ext cx="2199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400"/>
                </a:solidFill>
              </a:rPr>
              <a:t>SOYBEANS</a:t>
            </a:r>
            <a:endParaRPr lang="en-US" sz="2800" b="1" dirty="0">
              <a:solidFill>
                <a:srgbClr val="0064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1676400"/>
            <a:ext cx="110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Irrigated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4114800"/>
            <a:ext cx="110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Irrigated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1676400"/>
            <a:ext cx="103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6400"/>
                </a:solidFill>
              </a:rPr>
              <a:t>Rainfed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4114800"/>
            <a:ext cx="103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6400"/>
                </a:solidFill>
              </a:rPr>
              <a:t>Rainfed</a:t>
            </a:r>
            <a:endParaRPr lang="en-US" b="1" dirty="0">
              <a:solidFill>
                <a:srgbClr val="006400"/>
              </a:solidFill>
            </a:endParaRPr>
          </a:p>
        </p:txBody>
      </p:sp>
      <p:pic>
        <p:nvPicPr>
          <p:cNvPr id="15" name="Picture 14" descr="Not Availabl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73380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574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4958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057400"/>
            <a:ext cx="347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4495800"/>
            <a:ext cx="3429000" cy="205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6581001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</a:rPr>
              <a:t>Source: IFPRI calculations </a:t>
            </a:r>
            <a:r>
              <a:rPr lang="en-US" sz="1200" dirty="0" smtClean="0">
                <a:solidFill>
                  <a:srgbClr val="008000"/>
                </a:solidFill>
              </a:rPr>
              <a:t>based </a:t>
            </a:r>
            <a:r>
              <a:rPr lang="en-US" sz="1200" dirty="0">
                <a:solidFill>
                  <a:srgbClr val="008000"/>
                </a:solidFill>
              </a:rPr>
              <a:t>on downscaled climate  </a:t>
            </a:r>
            <a:r>
              <a:rPr lang="en-US" sz="1200" dirty="0" smtClean="0">
                <a:solidFill>
                  <a:srgbClr val="008000"/>
                </a:solidFill>
              </a:rPr>
              <a:t>data </a:t>
            </a:r>
            <a:r>
              <a:rPr lang="en-US" sz="1200" dirty="0">
                <a:solidFill>
                  <a:srgbClr val="008000"/>
                </a:solidFill>
              </a:rPr>
              <a:t>and DSSAT model </a:t>
            </a:r>
            <a:r>
              <a:rPr lang="en-US" sz="1200" dirty="0" smtClean="0">
                <a:solidFill>
                  <a:srgbClr val="008000"/>
                </a:solidFill>
              </a:rPr>
              <a:t>runs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781800" y="2286000"/>
            <a:ext cx="1371600" cy="5334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24000" y="2286000"/>
            <a:ext cx="1371600" cy="5334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219200" y="2971800"/>
            <a:ext cx="65913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rrigation not required for yield increases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971800" y="2590800"/>
            <a:ext cx="3733800" cy="0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3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dirty="0" smtClean="0">
                <a:solidFill>
                  <a:srgbClr val="006400"/>
                </a:solidFill>
              </a:rPr>
              <a:t>Scenarios for Adaptation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800" dirty="0" smtClean="0">
                <a:solidFill>
                  <a:srgbClr val="008000"/>
                </a:solidFill>
              </a:rPr>
              <a:t> Biophysical Scenarios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2667000"/>
            <a:ext cx="91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CSIRO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5715000"/>
            <a:ext cx="95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MIROC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1371600"/>
            <a:ext cx="2199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400"/>
                </a:solidFill>
              </a:rPr>
              <a:t>SOYBEANS</a:t>
            </a:r>
            <a:endParaRPr lang="en-US" sz="2800" b="1" dirty="0">
              <a:solidFill>
                <a:srgbClr val="0064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1676400"/>
            <a:ext cx="110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Irrigated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4114800"/>
            <a:ext cx="110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Irrigated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1676400"/>
            <a:ext cx="103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6400"/>
                </a:solidFill>
              </a:rPr>
              <a:t>Rainfed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4114800"/>
            <a:ext cx="103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6400"/>
                </a:solidFill>
              </a:rPr>
              <a:t>Rainfed</a:t>
            </a:r>
            <a:endParaRPr lang="en-US" b="1" dirty="0">
              <a:solidFill>
                <a:srgbClr val="006400"/>
              </a:solidFill>
            </a:endParaRPr>
          </a:p>
        </p:txBody>
      </p:sp>
      <p:pic>
        <p:nvPicPr>
          <p:cNvPr id="15" name="Picture 14" descr="Not Availabl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73380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574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4958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057400"/>
            <a:ext cx="347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4495800"/>
            <a:ext cx="3429000" cy="205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6581001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</a:rPr>
              <a:t>Source: IFPRI calculations </a:t>
            </a:r>
            <a:r>
              <a:rPr lang="en-US" sz="1200" dirty="0" smtClean="0">
                <a:solidFill>
                  <a:srgbClr val="008000"/>
                </a:solidFill>
              </a:rPr>
              <a:t>based </a:t>
            </a:r>
            <a:r>
              <a:rPr lang="en-US" sz="1200" dirty="0">
                <a:solidFill>
                  <a:srgbClr val="008000"/>
                </a:solidFill>
              </a:rPr>
              <a:t>on downscaled climate  </a:t>
            </a:r>
            <a:r>
              <a:rPr lang="en-US" sz="1200" dirty="0" smtClean="0">
                <a:solidFill>
                  <a:srgbClr val="008000"/>
                </a:solidFill>
              </a:rPr>
              <a:t>data </a:t>
            </a:r>
            <a:r>
              <a:rPr lang="en-US" sz="1200" dirty="0">
                <a:solidFill>
                  <a:srgbClr val="008000"/>
                </a:solidFill>
              </a:rPr>
              <a:t>and DSSAT model </a:t>
            </a:r>
            <a:r>
              <a:rPr lang="en-US" sz="1200" dirty="0" smtClean="0">
                <a:solidFill>
                  <a:srgbClr val="008000"/>
                </a:solidFill>
              </a:rPr>
              <a:t>runs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781800" y="2286000"/>
            <a:ext cx="1371600" cy="5334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24000" y="2286000"/>
            <a:ext cx="1371600" cy="5334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371600" y="4572000"/>
            <a:ext cx="1371600" cy="6858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162800" y="4572000"/>
            <a:ext cx="685800" cy="6096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781800" y="4724400"/>
            <a:ext cx="457200" cy="457200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219200" y="2971800"/>
            <a:ext cx="65913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rrigation not required for yield increases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971800" y="2590800"/>
            <a:ext cx="3733800" cy="0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895600" y="4953000"/>
            <a:ext cx="3733800" cy="0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3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dirty="0" smtClean="0">
                <a:solidFill>
                  <a:srgbClr val="006400"/>
                </a:solidFill>
              </a:rPr>
              <a:t>Scenarios for Adaptation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800" dirty="0" smtClean="0">
                <a:solidFill>
                  <a:srgbClr val="008000"/>
                </a:solidFill>
              </a:rPr>
              <a:t> Biophysical Scenarios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2667000"/>
            <a:ext cx="91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CSIRO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5715000"/>
            <a:ext cx="95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MIROC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1371600"/>
            <a:ext cx="2199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400"/>
                </a:solidFill>
              </a:rPr>
              <a:t>SOYBEANS</a:t>
            </a:r>
            <a:endParaRPr lang="en-US" sz="2800" b="1" dirty="0">
              <a:solidFill>
                <a:srgbClr val="0064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1676400"/>
            <a:ext cx="110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Irrigated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4114800"/>
            <a:ext cx="110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Irrigated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1676400"/>
            <a:ext cx="103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6400"/>
                </a:solidFill>
              </a:rPr>
              <a:t>Rainfed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4114800"/>
            <a:ext cx="103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6400"/>
                </a:solidFill>
              </a:rPr>
              <a:t>Rainfed</a:t>
            </a:r>
            <a:endParaRPr lang="en-US" b="1" dirty="0">
              <a:solidFill>
                <a:srgbClr val="006400"/>
              </a:solidFill>
            </a:endParaRPr>
          </a:p>
        </p:txBody>
      </p:sp>
      <p:pic>
        <p:nvPicPr>
          <p:cNvPr id="15" name="Picture 14" descr="Not Availabl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73380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574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4958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057400"/>
            <a:ext cx="347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4495800"/>
            <a:ext cx="3429000" cy="205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6581001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</a:rPr>
              <a:t>Source: IFPRI calculations </a:t>
            </a:r>
            <a:r>
              <a:rPr lang="en-US" sz="1200" dirty="0" smtClean="0">
                <a:solidFill>
                  <a:srgbClr val="008000"/>
                </a:solidFill>
              </a:rPr>
              <a:t>based </a:t>
            </a:r>
            <a:r>
              <a:rPr lang="en-US" sz="1200" dirty="0">
                <a:solidFill>
                  <a:srgbClr val="008000"/>
                </a:solidFill>
              </a:rPr>
              <a:t>on downscaled climate  </a:t>
            </a:r>
            <a:r>
              <a:rPr lang="en-US" sz="1200" dirty="0" smtClean="0">
                <a:solidFill>
                  <a:srgbClr val="008000"/>
                </a:solidFill>
              </a:rPr>
              <a:t>data </a:t>
            </a:r>
            <a:r>
              <a:rPr lang="en-US" sz="1200" dirty="0">
                <a:solidFill>
                  <a:srgbClr val="008000"/>
                </a:solidFill>
              </a:rPr>
              <a:t>and DSSAT model </a:t>
            </a:r>
            <a:r>
              <a:rPr lang="en-US" sz="1200" dirty="0" smtClean="0">
                <a:solidFill>
                  <a:srgbClr val="008000"/>
                </a:solidFill>
              </a:rPr>
              <a:t>runs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781800" y="2286000"/>
            <a:ext cx="1371600" cy="5334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24000" y="2286000"/>
            <a:ext cx="1371600" cy="5334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371600" y="4572000"/>
            <a:ext cx="1371600" cy="6858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162800" y="4572000"/>
            <a:ext cx="685800" cy="6096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781800" y="4724400"/>
            <a:ext cx="457200" cy="457200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219200" y="2971800"/>
            <a:ext cx="65913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rrigation not required for yield increases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24200" y="5257800"/>
            <a:ext cx="299886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rrigation required 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endCxn id="24" idx="3"/>
          </p:cNvCxnSpPr>
          <p:nvPr/>
        </p:nvCxnSpPr>
        <p:spPr>
          <a:xfrm flipV="1">
            <a:off x="6096000" y="5114645"/>
            <a:ext cx="752755" cy="143155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971800" y="2590800"/>
            <a:ext cx="3733800" cy="0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895600" y="4953000"/>
            <a:ext cx="3733800" cy="0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3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dirty="0" smtClean="0">
                <a:solidFill>
                  <a:srgbClr val="006400"/>
                </a:solidFill>
              </a:rPr>
              <a:t>Scenarios for Adaptation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800" dirty="0" smtClean="0">
                <a:solidFill>
                  <a:srgbClr val="008000"/>
                </a:solidFill>
              </a:rPr>
              <a:t> IMPACT Model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4724399" cy="484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105400" y="2057400"/>
            <a:ext cx="38989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6400"/>
                </a:solidFill>
              </a:rPr>
              <a:t>*</a:t>
            </a:r>
            <a:r>
              <a:rPr lang="en-US" sz="1400" b="1" dirty="0" smtClean="0">
                <a:solidFill>
                  <a:srgbClr val="006400"/>
                </a:solidFill>
              </a:rPr>
              <a:t> IFPRI’s </a:t>
            </a:r>
            <a:r>
              <a:rPr lang="en-US" sz="1400" b="1" dirty="0">
                <a:solidFill>
                  <a:srgbClr val="006400"/>
                </a:solidFill>
              </a:rPr>
              <a:t>IMPACT model </a:t>
            </a:r>
            <a:r>
              <a:rPr lang="en-US" sz="1400" dirty="0">
                <a:solidFill>
                  <a:srgbClr val="008000"/>
                </a:solidFill>
              </a:rPr>
              <a:t>(Cline 2008), a partial equilibrium agriculture model that emphasizes policy </a:t>
            </a:r>
            <a:r>
              <a:rPr lang="en-US" sz="1400" dirty="0" smtClean="0">
                <a:solidFill>
                  <a:srgbClr val="008000"/>
                </a:solidFill>
              </a:rPr>
              <a:t>simulations</a:t>
            </a:r>
            <a:endParaRPr lang="en-US" sz="1400" dirty="0">
              <a:solidFill>
                <a:srgbClr val="008000"/>
              </a:solidFill>
            </a:endParaRPr>
          </a:p>
          <a:p>
            <a:r>
              <a:rPr lang="en-US" sz="2400" b="1" dirty="0" smtClean="0">
                <a:solidFill>
                  <a:srgbClr val="006400"/>
                </a:solidFill>
              </a:rPr>
              <a:t>*</a:t>
            </a:r>
            <a:r>
              <a:rPr lang="en-US" sz="1400" b="1" dirty="0" smtClean="0">
                <a:solidFill>
                  <a:srgbClr val="006400"/>
                </a:solidFill>
              </a:rPr>
              <a:t>Hydrology </a:t>
            </a:r>
            <a:r>
              <a:rPr lang="en-US" sz="1400" b="1" dirty="0">
                <a:solidFill>
                  <a:srgbClr val="006400"/>
                </a:solidFill>
              </a:rPr>
              <a:t>model </a:t>
            </a:r>
            <a:r>
              <a:rPr lang="en-US" sz="1400" dirty="0" smtClean="0">
                <a:solidFill>
                  <a:srgbClr val="008000"/>
                </a:solidFill>
              </a:rPr>
              <a:t>an </a:t>
            </a:r>
            <a:r>
              <a:rPr lang="en-US" sz="1400" dirty="0">
                <a:solidFill>
                  <a:srgbClr val="008000"/>
                </a:solidFill>
              </a:rPr>
              <a:t>associated water-supply demand </a:t>
            </a:r>
            <a:r>
              <a:rPr lang="en-US" sz="1400" dirty="0" smtClean="0">
                <a:solidFill>
                  <a:srgbClr val="008000"/>
                </a:solidFill>
              </a:rPr>
              <a:t>model</a:t>
            </a:r>
          </a:p>
          <a:p>
            <a:r>
              <a:rPr lang="en-US" sz="2400" b="1" dirty="0">
                <a:solidFill>
                  <a:srgbClr val="006400"/>
                </a:solidFill>
              </a:rPr>
              <a:t>*</a:t>
            </a:r>
            <a:r>
              <a:rPr lang="en-US" sz="1400" b="1" dirty="0" smtClean="0">
                <a:solidFill>
                  <a:srgbClr val="008000"/>
                </a:solidFill>
              </a:rPr>
              <a:t>DSSAT </a:t>
            </a:r>
            <a:r>
              <a:rPr lang="en-US" sz="1400" b="1" dirty="0">
                <a:solidFill>
                  <a:srgbClr val="008000"/>
                </a:solidFill>
              </a:rPr>
              <a:t>crop modeling suite </a:t>
            </a:r>
            <a:r>
              <a:rPr lang="en-US" sz="1400" dirty="0">
                <a:solidFill>
                  <a:srgbClr val="008000"/>
                </a:solidFill>
              </a:rPr>
              <a:t>(Jones et al. 2003) </a:t>
            </a:r>
            <a:r>
              <a:rPr lang="en-US" sz="1400" dirty="0" smtClean="0">
                <a:solidFill>
                  <a:srgbClr val="008000"/>
                </a:solidFill>
              </a:rPr>
              <a:t>estimates </a:t>
            </a:r>
            <a:r>
              <a:rPr lang="en-US" sz="1400" dirty="0">
                <a:solidFill>
                  <a:srgbClr val="008000"/>
                </a:solidFill>
              </a:rPr>
              <a:t>crop yields </a:t>
            </a:r>
            <a:r>
              <a:rPr lang="en-US" sz="1400" dirty="0" smtClean="0">
                <a:solidFill>
                  <a:srgbClr val="008000"/>
                </a:solidFill>
              </a:rPr>
              <a:t>in response to climate</a:t>
            </a:r>
            <a:r>
              <a:rPr lang="en-US" sz="1400" dirty="0">
                <a:solidFill>
                  <a:srgbClr val="008000"/>
                </a:solidFill>
              </a:rPr>
              <a:t>, soil, and nutrient availability, </a:t>
            </a:r>
          </a:p>
          <a:p>
            <a:endParaRPr lang="en-US" sz="1400" dirty="0"/>
          </a:p>
          <a:p>
            <a:r>
              <a:rPr lang="en-US" sz="1400" b="1" dirty="0">
                <a:solidFill>
                  <a:srgbClr val="008000"/>
                </a:solidFill>
              </a:rPr>
              <a:t>M</a:t>
            </a:r>
            <a:r>
              <a:rPr lang="en-US" sz="1400" b="1" dirty="0" smtClean="0">
                <a:solidFill>
                  <a:srgbClr val="008000"/>
                </a:solidFill>
              </a:rPr>
              <a:t>ethodology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r>
              <a:rPr lang="en-US" sz="1400" dirty="0">
                <a:solidFill>
                  <a:srgbClr val="008000"/>
                </a:solidFill>
              </a:rPr>
              <a:t>reconciles the limited spatial resolution of macro-level economic </a:t>
            </a:r>
            <a:r>
              <a:rPr lang="en-US" sz="1400" dirty="0" smtClean="0">
                <a:solidFill>
                  <a:srgbClr val="008000"/>
                </a:solidFill>
              </a:rPr>
              <a:t>with </a:t>
            </a:r>
            <a:r>
              <a:rPr lang="en-US" sz="1400" dirty="0">
                <a:solidFill>
                  <a:srgbClr val="008000"/>
                </a:solidFill>
              </a:rPr>
              <a:t>detailed models of biophysical processes at high spatial resolution. </a:t>
            </a:r>
            <a:endParaRPr lang="en-US" sz="1400" dirty="0" smtClean="0">
              <a:solidFill>
                <a:srgbClr val="008000"/>
              </a:solidFill>
            </a:endParaRPr>
          </a:p>
          <a:p>
            <a:endParaRPr lang="en-US" sz="1400" dirty="0">
              <a:solidFill>
                <a:srgbClr val="008000"/>
              </a:solidFill>
            </a:endParaRPr>
          </a:p>
          <a:p>
            <a:r>
              <a:rPr lang="en-US" sz="1400" b="1" dirty="0">
                <a:solidFill>
                  <a:srgbClr val="008000"/>
                </a:solidFill>
              </a:rPr>
              <a:t>A</a:t>
            </a:r>
            <a:r>
              <a:rPr lang="en-US" sz="1400" b="1" dirty="0" smtClean="0">
                <a:solidFill>
                  <a:srgbClr val="008000"/>
                </a:solidFill>
              </a:rPr>
              <a:t>nalysis </a:t>
            </a:r>
            <a:r>
              <a:rPr lang="en-US" sz="1400" dirty="0">
                <a:solidFill>
                  <a:srgbClr val="008000"/>
                </a:solidFill>
              </a:rPr>
              <a:t>is done at a spatial resolution of </a:t>
            </a:r>
            <a:r>
              <a:rPr lang="en-US" sz="1400" dirty="0" smtClean="0">
                <a:solidFill>
                  <a:srgbClr val="008000"/>
                </a:solidFill>
              </a:rPr>
              <a:t>~ 30 km. Results </a:t>
            </a:r>
            <a:r>
              <a:rPr lang="en-US" sz="1400" dirty="0">
                <a:solidFill>
                  <a:srgbClr val="008000"/>
                </a:solidFill>
              </a:rPr>
              <a:t>are aggregated up to the IMPACT model’s 281 </a:t>
            </a:r>
            <a:r>
              <a:rPr lang="en-US" sz="1400" dirty="0" smtClean="0">
                <a:solidFill>
                  <a:srgbClr val="008000"/>
                </a:solidFill>
              </a:rPr>
              <a:t>food </a:t>
            </a:r>
            <a:r>
              <a:rPr lang="en-US" sz="1400" dirty="0">
                <a:solidFill>
                  <a:srgbClr val="008000"/>
                </a:solidFill>
              </a:rPr>
              <a:t>production units (FPUs</a:t>
            </a:r>
            <a:r>
              <a:rPr lang="en-US" sz="1400" dirty="0" smtClean="0">
                <a:solidFill>
                  <a:srgbClr val="008000"/>
                </a:solidFill>
              </a:rPr>
              <a:t>)defined </a:t>
            </a:r>
            <a:r>
              <a:rPr lang="en-US" sz="1400" dirty="0">
                <a:solidFill>
                  <a:srgbClr val="008000"/>
                </a:solidFill>
              </a:rPr>
              <a:t>by political boundaries and </a:t>
            </a:r>
            <a:r>
              <a:rPr lang="en-US" sz="1400" dirty="0" smtClean="0">
                <a:solidFill>
                  <a:srgbClr val="008000"/>
                </a:solidFill>
              </a:rPr>
              <a:t>major river basins. 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0355" y="1447800"/>
            <a:ext cx="3963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400"/>
                </a:solidFill>
              </a:rPr>
              <a:t>Three Component Models</a:t>
            </a:r>
            <a:endParaRPr lang="en-US" sz="2400" b="1" dirty="0">
              <a:solidFill>
                <a:srgbClr val="0064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6581001"/>
            <a:ext cx="2049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008000"/>
                </a:solidFill>
              </a:rPr>
              <a:t>Source</a:t>
            </a:r>
            <a:r>
              <a:rPr lang="en-US" sz="1200" dirty="0">
                <a:solidFill>
                  <a:srgbClr val="008000"/>
                </a:solidFill>
              </a:rPr>
              <a:t>: Nelson, et al, 2010 </a:t>
            </a:r>
          </a:p>
        </p:txBody>
      </p:sp>
    </p:spTree>
    <p:extLst>
      <p:ext uri="{BB962C8B-B14F-4D97-AF65-F5344CB8AC3E}">
        <p14:creationId xmlns:p14="http://schemas.microsoft.com/office/powerpoint/2010/main" val="220956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dirty="0" smtClean="0">
                <a:solidFill>
                  <a:srgbClr val="006400"/>
                </a:solidFill>
              </a:rPr>
              <a:t>Scenarios for Adaptation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800" dirty="0" smtClean="0">
                <a:solidFill>
                  <a:srgbClr val="008000"/>
                </a:solidFill>
              </a:rPr>
              <a:t> IMPACT Model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11" name="Picture 10" descr="FPU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0"/>
            <a:ext cx="8820751" cy="38465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6463268"/>
            <a:ext cx="2905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Source: Nelson et al. </a:t>
            </a:r>
            <a:r>
              <a:rPr lang="en-US" dirty="0" smtClean="0">
                <a:solidFill>
                  <a:srgbClr val="008000"/>
                </a:solidFill>
              </a:rPr>
              <a:t>2010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1828800"/>
            <a:ext cx="5802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Food Producing Units in IMPACT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dirty="0" smtClean="0">
                <a:solidFill>
                  <a:srgbClr val="006400"/>
                </a:solidFill>
              </a:rPr>
              <a:t>Scenarios for Adaptation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800" dirty="0" smtClean="0">
                <a:solidFill>
                  <a:srgbClr val="008000"/>
                </a:solidFill>
              </a:rPr>
              <a:t>Income and Demographic Scenarios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447800"/>
            <a:ext cx="787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IFPRI’s IMPACT </a:t>
            </a:r>
            <a:r>
              <a:rPr lang="en-US" dirty="0" smtClean="0">
                <a:solidFill>
                  <a:srgbClr val="008000"/>
                </a:solidFill>
              </a:rPr>
              <a:t>model drivers </a:t>
            </a:r>
            <a:r>
              <a:rPr lang="en-US" dirty="0">
                <a:solidFill>
                  <a:srgbClr val="008000"/>
                </a:solidFill>
              </a:rPr>
              <a:t>used for simulations include: population, GDP, climate scenarios, </a:t>
            </a:r>
            <a:r>
              <a:rPr lang="en-US" dirty="0" err="1" smtClean="0">
                <a:solidFill>
                  <a:srgbClr val="008000"/>
                </a:solidFill>
              </a:rPr>
              <a:t>rainfed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and irrigated exogenous productivity and area growth rates (by crop), </a:t>
            </a:r>
            <a:r>
              <a:rPr lang="en-US" dirty="0" smtClean="0">
                <a:solidFill>
                  <a:srgbClr val="008000"/>
                </a:solidFill>
              </a:rPr>
              <a:t>and </a:t>
            </a:r>
            <a:r>
              <a:rPr lang="en-US" dirty="0">
                <a:solidFill>
                  <a:srgbClr val="008000"/>
                </a:solidFill>
              </a:rPr>
              <a:t>irrigation </a:t>
            </a:r>
            <a:r>
              <a:rPr lang="en-US" dirty="0" smtClean="0">
                <a:solidFill>
                  <a:srgbClr val="008000"/>
                </a:solidFill>
              </a:rPr>
              <a:t>efficiency</a:t>
            </a:r>
            <a:r>
              <a:rPr lang="en-US" dirty="0" smtClean="0">
                <a:solidFill>
                  <a:srgbClr val="008000"/>
                </a:solidFill>
                <a:effectLst/>
              </a:rPr>
              <a:t>.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3" name="Picture 2" descr="POP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24200"/>
            <a:ext cx="8610600" cy="1040235"/>
          </a:xfrm>
          <a:prstGeom prst="rect">
            <a:avLst/>
          </a:prstGeom>
        </p:spPr>
      </p:pic>
      <p:pic>
        <p:nvPicPr>
          <p:cNvPr id="4" name="Picture 3" descr="GD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495800"/>
            <a:ext cx="5791200" cy="2245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4114800"/>
            <a:ext cx="2737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Per capita growth rates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743200"/>
            <a:ext cx="3322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GDP and population choices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57150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</a:rPr>
              <a:t>Source: World Development </a:t>
            </a:r>
            <a:endParaRPr lang="en-US" sz="1200" dirty="0" smtClean="0">
              <a:solidFill>
                <a:srgbClr val="008000"/>
              </a:solidFill>
            </a:endParaRPr>
          </a:p>
          <a:p>
            <a:r>
              <a:rPr lang="en-US" sz="1200" dirty="0" smtClean="0">
                <a:solidFill>
                  <a:srgbClr val="008000"/>
                </a:solidFill>
              </a:rPr>
              <a:t>Indicators </a:t>
            </a:r>
            <a:r>
              <a:rPr lang="en-US" sz="1200" dirty="0">
                <a:solidFill>
                  <a:srgbClr val="008000"/>
                </a:solidFill>
              </a:rPr>
              <a:t>for 1990–2000 and </a:t>
            </a:r>
            <a:endParaRPr lang="en-US" sz="1200" dirty="0" smtClean="0">
              <a:solidFill>
                <a:srgbClr val="008000"/>
              </a:solidFill>
            </a:endParaRPr>
          </a:p>
          <a:p>
            <a:r>
              <a:rPr lang="en-US" sz="1200" dirty="0" smtClean="0">
                <a:solidFill>
                  <a:srgbClr val="008000"/>
                </a:solidFill>
              </a:rPr>
              <a:t>authors</a:t>
            </a:r>
            <a:r>
              <a:rPr lang="en-US" sz="1200" dirty="0">
                <a:solidFill>
                  <a:srgbClr val="008000"/>
                </a:solidFill>
              </a:rPr>
              <a:t>’ calculations for 2010–2050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8740" y="4114800"/>
            <a:ext cx="426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</a:rPr>
              <a:t>Source: Based on analysis conducted for Nelson et al. 2010 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0" y="5029200"/>
            <a:ext cx="3581400" cy="304800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8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dirty="0" smtClean="0">
                <a:solidFill>
                  <a:srgbClr val="006400"/>
                </a:solidFill>
              </a:rPr>
              <a:t>Scenarios for Adaptation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800" dirty="0" smtClean="0">
                <a:solidFill>
                  <a:srgbClr val="008000"/>
                </a:solidFill>
              </a:rPr>
              <a:t>Income and Demographic Scenarios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447800"/>
            <a:ext cx="787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IFPRI’s IMPACT </a:t>
            </a:r>
            <a:r>
              <a:rPr lang="en-US" dirty="0" smtClean="0">
                <a:solidFill>
                  <a:srgbClr val="008000"/>
                </a:solidFill>
              </a:rPr>
              <a:t>model drivers </a:t>
            </a:r>
            <a:r>
              <a:rPr lang="en-US" dirty="0">
                <a:solidFill>
                  <a:srgbClr val="008000"/>
                </a:solidFill>
              </a:rPr>
              <a:t>used for simulations include: population, GDP, climate scenarios, </a:t>
            </a:r>
            <a:r>
              <a:rPr lang="en-US" dirty="0" err="1" smtClean="0">
                <a:solidFill>
                  <a:srgbClr val="008000"/>
                </a:solidFill>
              </a:rPr>
              <a:t>rainfed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and irrigated exogenous productivity and area growth rates (by crop), </a:t>
            </a:r>
            <a:r>
              <a:rPr lang="en-US" dirty="0" smtClean="0">
                <a:solidFill>
                  <a:srgbClr val="008000"/>
                </a:solidFill>
              </a:rPr>
              <a:t>and </a:t>
            </a:r>
            <a:r>
              <a:rPr lang="en-US" dirty="0">
                <a:solidFill>
                  <a:srgbClr val="008000"/>
                </a:solidFill>
              </a:rPr>
              <a:t>irrigation </a:t>
            </a:r>
            <a:r>
              <a:rPr lang="en-US" dirty="0" smtClean="0">
                <a:solidFill>
                  <a:srgbClr val="008000"/>
                </a:solidFill>
              </a:rPr>
              <a:t>efficiency</a:t>
            </a:r>
            <a:r>
              <a:rPr lang="en-US" dirty="0" smtClean="0">
                <a:solidFill>
                  <a:srgbClr val="008000"/>
                </a:solidFill>
                <a:effectLst/>
              </a:rPr>
              <a:t>.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3" name="Picture 2" descr="POP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24200"/>
            <a:ext cx="8610600" cy="1040235"/>
          </a:xfrm>
          <a:prstGeom prst="rect">
            <a:avLst/>
          </a:prstGeom>
        </p:spPr>
      </p:pic>
      <p:pic>
        <p:nvPicPr>
          <p:cNvPr id="4" name="Picture 3" descr="GD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495800"/>
            <a:ext cx="5791200" cy="2245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4114800"/>
            <a:ext cx="2737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Per capita growth rates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743200"/>
            <a:ext cx="3322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GDP and population choices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57150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</a:rPr>
              <a:t>Source: World Development </a:t>
            </a:r>
            <a:endParaRPr lang="en-US" sz="1200" dirty="0" smtClean="0">
              <a:solidFill>
                <a:srgbClr val="008000"/>
              </a:solidFill>
            </a:endParaRPr>
          </a:p>
          <a:p>
            <a:r>
              <a:rPr lang="en-US" sz="1200" dirty="0" smtClean="0">
                <a:solidFill>
                  <a:srgbClr val="008000"/>
                </a:solidFill>
              </a:rPr>
              <a:t>Indicators </a:t>
            </a:r>
            <a:r>
              <a:rPr lang="en-US" sz="1200" dirty="0">
                <a:solidFill>
                  <a:srgbClr val="008000"/>
                </a:solidFill>
              </a:rPr>
              <a:t>for 1990–2000 and </a:t>
            </a:r>
            <a:endParaRPr lang="en-US" sz="1200" dirty="0" smtClean="0">
              <a:solidFill>
                <a:srgbClr val="008000"/>
              </a:solidFill>
            </a:endParaRPr>
          </a:p>
          <a:p>
            <a:r>
              <a:rPr lang="en-US" sz="1200" dirty="0" smtClean="0">
                <a:solidFill>
                  <a:srgbClr val="008000"/>
                </a:solidFill>
              </a:rPr>
              <a:t>authors</a:t>
            </a:r>
            <a:r>
              <a:rPr lang="en-US" sz="1200" dirty="0">
                <a:solidFill>
                  <a:srgbClr val="008000"/>
                </a:solidFill>
              </a:rPr>
              <a:t>’ calculations for 2010–2050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8740" y="4114800"/>
            <a:ext cx="426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</a:rPr>
              <a:t>Source: Based on analysis conducted for Nelson et al. 2010 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4400" y="4800600"/>
            <a:ext cx="685800" cy="1905000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dirty="0" smtClean="0">
                <a:solidFill>
                  <a:srgbClr val="006400"/>
                </a:solidFill>
              </a:rPr>
              <a:t>Scenarios for Adaptation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800" dirty="0" smtClean="0">
                <a:solidFill>
                  <a:srgbClr val="008000"/>
                </a:solidFill>
              </a:rPr>
              <a:t>Income and Demographic </a:t>
            </a:r>
            <a:r>
              <a:rPr lang="en-US" sz="2800" dirty="0">
                <a:solidFill>
                  <a:srgbClr val="008000"/>
                </a:solidFill>
              </a:rPr>
              <a:t>S</a:t>
            </a:r>
            <a:r>
              <a:rPr lang="en-US" sz="2800" dirty="0" smtClean="0">
                <a:solidFill>
                  <a:srgbClr val="008000"/>
                </a:solidFill>
              </a:rPr>
              <a:t>cenarios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5" name="Picture 4" descr="Income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257800"/>
            <a:ext cx="4495800" cy="1409455"/>
          </a:xfrm>
          <a:prstGeom prst="rect">
            <a:avLst/>
          </a:prstGeom>
        </p:spPr>
      </p:pic>
      <p:pic>
        <p:nvPicPr>
          <p:cNvPr id="6" name="Picture 5" descr="GDP graph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4953000" cy="34682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2600" y="21336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GDP Per Capita Scenarios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5626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Per Capita Income Scenario Outcomes</a:t>
            </a:r>
            <a:endParaRPr lang="en-US" sz="2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dirty="0" smtClean="0">
                <a:solidFill>
                  <a:srgbClr val="006400"/>
                </a:solidFill>
              </a:rPr>
              <a:t>Scenarios for Adaptation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800" dirty="0" smtClean="0">
                <a:solidFill>
                  <a:srgbClr val="008000"/>
                </a:solidFill>
              </a:rPr>
              <a:t>Agricultural Vulnerability Scenarios Outcomes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3" name="Picture 2" descr="Maize outcome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965366"/>
            <a:ext cx="4038600" cy="4676734"/>
          </a:xfrm>
          <a:prstGeom prst="rect">
            <a:avLst/>
          </a:prstGeom>
        </p:spPr>
      </p:pic>
      <p:pic>
        <p:nvPicPr>
          <p:cNvPr id="6" name="Picture 5" descr="Soybean outcome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81200"/>
            <a:ext cx="4040024" cy="464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1524000"/>
            <a:ext cx="1022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400"/>
                </a:solidFill>
              </a:rPr>
              <a:t>Maize</a:t>
            </a:r>
            <a:endParaRPr lang="en-US" sz="2400" b="1" dirty="0">
              <a:solidFill>
                <a:srgbClr val="0064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1447800"/>
            <a:ext cx="1638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400"/>
                </a:solidFill>
              </a:rPr>
              <a:t>Soybeans</a:t>
            </a:r>
            <a:endParaRPr lang="en-US" sz="2400" b="1" dirty="0">
              <a:solidFill>
                <a:srgbClr val="0064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6581001"/>
            <a:ext cx="3460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Based on IMPACT results from September 2011</a:t>
            </a:r>
            <a:endParaRPr lang="en-US" sz="1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7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Higher temperatures </a:t>
            </a:r>
            <a:r>
              <a:rPr lang="en-US" dirty="0" smtClean="0">
                <a:solidFill>
                  <a:srgbClr val="008000"/>
                </a:solidFill>
              </a:rPr>
              <a:t>reduce yields and encourage </a:t>
            </a:r>
            <a:r>
              <a:rPr lang="en-US" dirty="0">
                <a:solidFill>
                  <a:srgbClr val="008000"/>
                </a:solidFill>
              </a:rPr>
              <a:t>weed and pest </a:t>
            </a:r>
            <a:r>
              <a:rPr lang="en-US" dirty="0" smtClean="0">
                <a:solidFill>
                  <a:srgbClr val="008000"/>
                </a:solidFill>
              </a:rPr>
              <a:t>proliferation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Increased </a:t>
            </a:r>
            <a:r>
              <a:rPr lang="en-US" dirty="0">
                <a:solidFill>
                  <a:srgbClr val="008000"/>
                </a:solidFill>
              </a:rPr>
              <a:t>variations in precipitation </a:t>
            </a:r>
            <a:r>
              <a:rPr lang="en-US" dirty="0" smtClean="0">
                <a:solidFill>
                  <a:srgbClr val="008000"/>
                </a:solidFill>
              </a:rPr>
              <a:t>increase </a:t>
            </a:r>
            <a:r>
              <a:rPr lang="en-US" dirty="0">
                <a:solidFill>
                  <a:srgbClr val="008000"/>
                </a:solidFill>
              </a:rPr>
              <a:t>the likelihood of short-run crop failures and long-run production declines. 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overall </a:t>
            </a:r>
            <a:r>
              <a:rPr lang="en-US" dirty="0">
                <a:solidFill>
                  <a:srgbClr val="008000"/>
                </a:solidFill>
              </a:rPr>
              <a:t>impacts of climate change on agriculture are expected to be negative, threatening global food </a:t>
            </a:r>
            <a:r>
              <a:rPr lang="en-US" dirty="0" smtClean="0">
                <a:solidFill>
                  <a:srgbClr val="008000"/>
                </a:solidFill>
              </a:rPr>
              <a:t>security.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The </a:t>
            </a:r>
            <a:r>
              <a:rPr lang="en-US" dirty="0">
                <a:solidFill>
                  <a:srgbClr val="008000"/>
                </a:solidFill>
              </a:rPr>
              <a:t>impacts are 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Direct</a:t>
            </a:r>
            <a:r>
              <a:rPr lang="en-US" dirty="0">
                <a:solidFill>
                  <a:srgbClr val="008000"/>
                </a:solidFill>
              </a:rPr>
              <a:t>, on </a:t>
            </a:r>
            <a:r>
              <a:rPr lang="en-US" dirty="0" smtClean="0">
                <a:solidFill>
                  <a:srgbClr val="008000"/>
                </a:solidFill>
              </a:rPr>
              <a:t>agricultural productivity 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Indirect</a:t>
            </a:r>
            <a:r>
              <a:rPr lang="en-US" dirty="0">
                <a:solidFill>
                  <a:srgbClr val="008000"/>
                </a:solidFill>
              </a:rPr>
              <a:t>, on availability/prices of food 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Indirect</a:t>
            </a:r>
            <a:r>
              <a:rPr lang="en-US" dirty="0">
                <a:solidFill>
                  <a:srgbClr val="008000"/>
                </a:solidFill>
              </a:rPr>
              <a:t>, on income from agricultural </a:t>
            </a:r>
            <a:r>
              <a:rPr lang="en-US" dirty="0" smtClean="0">
                <a:solidFill>
                  <a:srgbClr val="008000"/>
                </a:solidFill>
              </a:rPr>
              <a:t>production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4900" b="1" dirty="0" smtClean="0">
                <a:solidFill>
                  <a:srgbClr val="006400"/>
                </a:solidFill>
              </a:rPr>
              <a:t>Introduction</a:t>
            </a:r>
            <a:br>
              <a:rPr lang="en-US" sz="4900" b="1" dirty="0" smtClean="0">
                <a:solidFill>
                  <a:srgbClr val="006400"/>
                </a:solidFill>
              </a:rPr>
            </a:br>
            <a:r>
              <a:rPr lang="en-US" sz="3100" dirty="0" smtClean="0">
                <a:solidFill>
                  <a:srgbClr val="008000"/>
                </a:solidFill>
              </a:rPr>
              <a:t>Regional Impacts of Climate Change</a:t>
            </a:r>
            <a:endParaRPr lang="en-US" sz="31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4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dirty="0" smtClean="0">
                <a:solidFill>
                  <a:srgbClr val="006400"/>
                </a:solidFill>
              </a:rPr>
              <a:t>Scenarios for Adaptation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800" dirty="0" smtClean="0">
                <a:solidFill>
                  <a:srgbClr val="008000"/>
                </a:solidFill>
              </a:rPr>
              <a:t>Agricultural Vulnerability Scenarios Outcomes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1676400"/>
            <a:ext cx="1022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400"/>
                </a:solidFill>
              </a:rPr>
              <a:t>Maize</a:t>
            </a:r>
            <a:endParaRPr lang="en-US" sz="2400" b="1" dirty="0">
              <a:solidFill>
                <a:srgbClr val="0064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1676400"/>
            <a:ext cx="1638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400"/>
                </a:solidFill>
              </a:rPr>
              <a:t>Soybeans</a:t>
            </a:r>
            <a:endParaRPr lang="en-US" sz="2400" b="1" dirty="0">
              <a:solidFill>
                <a:srgbClr val="0064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6581001"/>
            <a:ext cx="3460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Based on IMPACT results from September 2011</a:t>
            </a:r>
            <a:endParaRPr lang="en-US" sz="1200" dirty="0">
              <a:solidFill>
                <a:srgbClr val="008000"/>
              </a:solidFill>
            </a:endParaRPr>
          </a:p>
        </p:txBody>
      </p:sp>
      <p:pic>
        <p:nvPicPr>
          <p:cNvPr id="4" name="Picture 3" descr="Maize yield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38400"/>
            <a:ext cx="4163838" cy="3048000"/>
          </a:xfrm>
          <a:prstGeom prst="rect">
            <a:avLst/>
          </a:prstGeom>
        </p:spPr>
      </p:pic>
      <p:pic>
        <p:nvPicPr>
          <p:cNvPr id="5" name="Picture 4" descr="Soybean yield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38400"/>
            <a:ext cx="4240582" cy="306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006400"/>
                </a:solidFill>
              </a:rPr>
              <a:t>Example of How Iowa Agricultural Producers are Adapting to Climate Change:</a:t>
            </a:r>
            <a:endParaRPr lang="en-US" sz="3200" b="1" dirty="0">
              <a:solidFill>
                <a:srgbClr val="0064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32000"/>
            <a:ext cx="8001000" cy="480060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-112" charset="2"/>
              <a:buChar char=""/>
              <a:defRPr/>
            </a:pPr>
            <a:r>
              <a:rPr lang="en-US" sz="3600" b="1" dirty="0" smtClean="0">
                <a:solidFill>
                  <a:srgbClr val="006400"/>
                </a:solidFill>
              </a:rPr>
              <a:t>Longer growing season:  </a:t>
            </a:r>
            <a:r>
              <a:rPr lang="en-US" sz="3600" dirty="0" smtClean="0">
                <a:solidFill>
                  <a:srgbClr val="708F24"/>
                </a:solidFill>
              </a:rPr>
              <a:t>plant earlier, plant longer season hybrids, harvest later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3600" b="1" dirty="0" smtClean="0">
                <a:solidFill>
                  <a:srgbClr val="006400"/>
                </a:solidFill>
              </a:rPr>
              <a:t>Wetter springs:  </a:t>
            </a:r>
            <a:r>
              <a:rPr lang="en-US" sz="3600" dirty="0" smtClean="0">
                <a:solidFill>
                  <a:srgbClr val="708F24"/>
                </a:solidFill>
              </a:rPr>
              <a:t>larger machinery enables planting in smaller weather windows 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3600" b="1" dirty="0" smtClean="0">
                <a:solidFill>
                  <a:srgbClr val="006400"/>
                </a:solidFill>
              </a:rPr>
              <a:t>More summer precipitation</a:t>
            </a:r>
            <a:r>
              <a:rPr lang="en-US" sz="3600" dirty="0" smtClean="0">
                <a:solidFill>
                  <a:srgbClr val="708F24"/>
                </a:solidFill>
              </a:rPr>
              <a:t>:  higher planting densities for higher yields  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3600" b="1" dirty="0" smtClean="0">
                <a:solidFill>
                  <a:srgbClr val="006400"/>
                </a:solidFill>
              </a:rPr>
              <a:t>Wetter springs and summers:</a:t>
            </a:r>
            <a:r>
              <a:rPr lang="en-US" sz="3600" dirty="0" smtClean="0">
                <a:solidFill>
                  <a:srgbClr val="0067AC"/>
                </a:solidFill>
              </a:rPr>
              <a:t>  </a:t>
            </a:r>
            <a:r>
              <a:rPr lang="en-US" sz="3600" dirty="0" smtClean="0">
                <a:solidFill>
                  <a:srgbClr val="708F24"/>
                </a:solidFill>
              </a:rPr>
              <a:t>more subsurface drainage tile is being installed, closer spacing, sloped surface</a:t>
            </a:r>
            <a:r>
              <a:rPr lang="en-US" sz="3600" dirty="0"/>
              <a:t>	</a:t>
            </a:r>
            <a:r>
              <a:rPr lang="en-US" sz="3600" dirty="0" smtClean="0"/>
              <a:t> </a:t>
            </a:r>
            <a:r>
              <a:rPr lang="en-US" sz="3600" dirty="0"/>
              <a:t>  </a:t>
            </a:r>
            <a:endParaRPr lang="en-US" sz="3600" dirty="0" smtClean="0">
              <a:solidFill>
                <a:srgbClr val="708F24"/>
              </a:solidFill>
            </a:endParaRPr>
          </a:p>
          <a:p>
            <a:pPr>
              <a:buFont typeface="Wingdings" pitchFamily="-112" charset="2"/>
              <a:buChar char=""/>
              <a:defRPr/>
            </a:pPr>
            <a:r>
              <a:rPr lang="en-US" sz="3600" b="1" dirty="0" smtClean="0">
                <a:solidFill>
                  <a:srgbClr val="006400"/>
                </a:solidFill>
              </a:rPr>
              <a:t>Fewer extreme heat events:  </a:t>
            </a:r>
            <a:r>
              <a:rPr lang="en-US" sz="3600" dirty="0" smtClean="0">
                <a:solidFill>
                  <a:srgbClr val="708F24"/>
                </a:solidFill>
              </a:rPr>
              <a:t>higher planting densities, fewer pollination failures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3600" b="1" dirty="0" smtClean="0">
                <a:solidFill>
                  <a:srgbClr val="006400"/>
                </a:solidFill>
              </a:rPr>
              <a:t>Higher humidity:  </a:t>
            </a:r>
            <a:r>
              <a:rPr lang="en-US" sz="3600" dirty="0" smtClean="0">
                <a:solidFill>
                  <a:srgbClr val="708F24"/>
                </a:solidFill>
              </a:rPr>
              <a:t>more spraying for pathogens favored by moist conditions, more problems with fall crop dry-down, wider bean heads for faster harvest due to shorter harvest period during the daytime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3600" b="1" dirty="0" smtClean="0">
                <a:solidFill>
                  <a:srgbClr val="006400"/>
                </a:solidFill>
              </a:rPr>
              <a:t>Drier autumns:  </a:t>
            </a:r>
            <a:r>
              <a:rPr lang="en-US" sz="3600" dirty="0" smtClean="0">
                <a:solidFill>
                  <a:srgbClr val="708F24"/>
                </a:solidFill>
              </a:rPr>
              <a:t>delay harvest to take advantage of natural dry-down conditions, thereby reducing fuel costs </a:t>
            </a:r>
          </a:p>
          <a:p>
            <a:pPr>
              <a:buFont typeface="Wingdings" pitchFamily="-112" charset="2"/>
              <a:buChar char=""/>
              <a:defRPr/>
            </a:pPr>
            <a:endParaRPr lang="en-US" dirty="0">
              <a:solidFill>
                <a:srgbClr val="C225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47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295276"/>
            <a:ext cx="8877300" cy="1143000"/>
          </a:xfrm>
        </p:spPr>
        <p:txBody>
          <a:bodyPr>
            <a:normAutofit fontScale="90000"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>
                <a:solidFill>
                  <a:srgbClr val="006400"/>
                </a:solidFill>
              </a:rPr>
              <a:t>Agriculture and Greenhouse Gas Mitigation</a:t>
            </a:r>
            <a:r>
              <a:rPr lang="en-US" sz="3200" dirty="0" smtClean="0">
                <a:solidFill>
                  <a:srgbClr val="006400"/>
                </a:solidFill>
              </a:rPr>
              <a:t/>
            </a:r>
            <a:br>
              <a:rPr lang="en-US" sz="3200" dirty="0" smtClean="0">
                <a:solidFill>
                  <a:srgbClr val="006400"/>
                </a:solidFill>
              </a:rPr>
            </a:br>
            <a:r>
              <a:rPr lang="en-US" sz="2900" dirty="0" smtClean="0">
                <a:solidFill>
                  <a:srgbClr val="008000"/>
                </a:solidFill>
              </a:rPr>
              <a:t>Agricultural emissions history and potential mitigation</a:t>
            </a:r>
            <a:br>
              <a:rPr lang="en-US" sz="2900" dirty="0" smtClean="0">
                <a:solidFill>
                  <a:srgbClr val="008000"/>
                </a:solidFill>
              </a:rPr>
            </a:b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1600200"/>
            <a:ext cx="4089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400" b="1" dirty="0" smtClean="0">
                <a:solidFill>
                  <a:srgbClr val="006400"/>
                </a:solidFill>
              </a:rPr>
              <a:t>Opportunities for mitigation by agriculture:</a:t>
            </a:r>
          </a:p>
          <a:p>
            <a:endParaRPr lang="en-US" dirty="0"/>
          </a:p>
          <a:p>
            <a:r>
              <a:rPr lang="en-US" sz="4400" baseline="-25000" dirty="0" smtClean="0">
                <a:solidFill>
                  <a:srgbClr val="008000"/>
                </a:solidFill>
              </a:rPr>
              <a:t>* </a:t>
            </a:r>
            <a:r>
              <a:rPr lang="en-US" dirty="0" smtClean="0">
                <a:solidFill>
                  <a:srgbClr val="008000"/>
                </a:solidFill>
              </a:rPr>
              <a:t> Increased </a:t>
            </a:r>
            <a:r>
              <a:rPr lang="en-US" dirty="0">
                <a:solidFill>
                  <a:srgbClr val="008000"/>
                </a:solidFill>
              </a:rPr>
              <a:t>adoption of conservation tillage practices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sz="4400" baseline="-25000" dirty="0" smtClean="0">
                <a:solidFill>
                  <a:srgbClr val="008000"/>
                </a:solidFill>
              </a:rPr>
              <a:t>*</a:t>
            </a:r>
            <a:r>
              <a:rPr lang="en-US" dirty="0" smtClean="0">
                <a:solidFill>
                  <a:srgbClr val="008000"/>
                </a:solidFill>
              </a:rPr>
              <a:t>  Optimization </a:t>
            </a:r>
            <a:r>
              <a:rPr lang="en-US" dirty="0">
                <a:solidFill>
                  <a:srgbClr val="008000"/>
                </a:solidFill>
              </a:rPr>
              <a:t>of landscape </a:t>
            </a:r>
            <a:r>
              <a:rPr lang="en-US" dirty="0" smtClean="0">
                <a:solidFill>
                  <a:srgbClr val="008000"/>
                </a:solidFill>
              </a:rPr>
              <a:t>management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(perennial </a:t>
            </a:r>
            <a:r>
              <a:rPr lang="en-US" dirty="0">
                <a:solidFill>
                  <a:srgbClr val="008000"/>
                </a:solidFill>
              </a:rPr>
              <a:t>dedicated energy </a:t>
            </a:r>
            <a:r>
              <a:rPr lang="en-US" dirty="0" smtClean="0">
                <a:solidFill>
                  <a:srgbClr val="008000"/>
                </a:solidFill>
              </a:rPr>
              <a:t>crops) 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sz="4400" baseline="-25000" dirty="0" smtClean="0">
                <a:solidFill>
                  <a:srgbClr val="008000"/>
                </a:solidFill>
              </a:rPr>
              <a:t>*</a:t>
            </a:r>
            <a:r>
              <a:rPr lang="en-US" dirty="0" smtClean="0">
                <a:solidFill>
                  <a:srgbClr val="008000"/>
                </a:solidFill>
              </a:rPr>
              <a:t>  Development </a:t>
            </a:r>
            <a:r>
              <a:rPr lang="en-US" dirty="0">
                <a:solidFill>
                  <a:srgbClr val="008000"/>
                </a:solidFill>
              </a:rPr>
              <a:t>and implementation of new technologies, such as the nitrogen-use efficiency biotech </a:t>
            </a:r>
            <a:r>
              <a:rPr lang="en-US" dirty="0" smtClean="0">
                <a:solidFill>
                  <a:srgbClr val="008000"/>
                </a:solidFill>
              </a:rPr>
              <a:t>traits</a:t>
            </a:r>
            <a:endParaRPr lang="en-US" dirty="0">
              <a:solidFill>
                <a:srgbClr val="008000"/>
              </a:solidFill>
            </a:endParaRPr>
          </a:p>
          <a:p>
            <a:endParaRPr lang="en-US" dirty="0"/>
          </a:p>
        </p:txBody>
      </p:sp>
      <p:pic>
        <p:nvPicPr>
          <p:cNvPr id="3" name="Picture 2" descr="GHG emission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62200"/>
            <a:ext cx="3808343" cy="42766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828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USA GHG </a:t>
            </a:r>
            <a:r>
              <a:rPr lang="en-US" sz="1200" dirty="0">
                <a:solidFill>
                  <a:srgbClr val="008000"/>
                </a:solidFill>
              </a:rPr>
              <a:t>Emissions (CO2, CH4, N2O, PFCs, HFCs, SF6</a:t>
            </a:r>
            <a:r>
              <a:rPr lang="en-US" sz="1200" dirty="0" smtClean="0">
                <a:solidFill>
                  <a:srgbClr val="008000"/>
                </a:solidFill>
              </a:rPr>
              <a:t>) </a:t>
            </a:r>
            <a:r>
              <a:rPr lang="en-US" sz="1200" dirty="0">
                <a:solidFill>
                  <a:srgbClr val="008000"/>
                </a:solidFill>
              </a:rPr>
              <a:t>by Sector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81001"/>
            <a:ext cx="6471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</a:rPr>
              <a:t>Source: Climate Analysis Indicators Tool (CAIT) Version 8.0. (World Resource Institute 2011</a:t>
            </a:r>
            <a:r>
              <a:rPr lang="en-US" sz="1200" dirty="0" smtClean="0">
                <a:solidFill>
                  <a:srgbClr val="008000"/>
                </a:solidFill>
              </a:rPr>
              <a:t>)</a:t>
            </a:r>
            <a:endParaRPr lang="en-US" sz="1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9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Conclusions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6600" y="1765300"/>
            <a:ext cx="7543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Analysis shows </a:t>
            </a:r>
            <a:r>
              <a:rPr lang="en-US" dirty="0">
                <a:solidFill>
                  <a:srgbClr val="008000"/>
                </a:solidFill>
              </a:rPr>
              <a:t>that climate change does not represent a near-term threat to food security to the US. </a:t>
            </a:r>
            <a:endParaRPr lang="en-US" dirty="0" smtClean="0">
              <a:solidFill>
                <a:srgbClr val="008000"/>
              </a:solidFill>
            </a:endParaRP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US </a:t>
            </a:r>
            <a:r>
              <a:rPr lang="en-US" dirty="0">
                <a:solidFill>
                  <a:srgbClr val="008000"/>
                </a:solidFill>
              </a:rPr>
              <a:t>crop yields have </a:t>
            </a:r>
            <a:r>
              <a:rPr lang="en-US" dirty="0" smtClean="0">
                <a:solidFill>
                  <a:srgbClr val="008000"/>
                </a:solidFill>
              </a:rPr>
              <a:t>shown a steady </a:t>
            </a:r>
            <a:r>
              <a:rPr lang="en-US" dirty="0">
                <a:solidFill>
                  <a:srgbClr val="008000"/>
                </a:solidFill>
              </a:rPr>
              <a:t>exponential growth over the past 40 years of increasing </a:t>
            </a:r>
            <a:r>
              <a:rPr lang="en-US" dirty="0" smtClean="0">
                <a:solidFill>
                  <a:srgbClr val="008000"/>
                </a:solidFill>
              </a:rPr>
              <a:t>temperatures</a:t>
            </a:r>
            <a:endParaRPr lang="en-US" dirty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T</a:t>
            </a:r>
            <a:r>
              <a:rPr lang="en-US" dirty="0" smtClean="0">
                <a:solidFill>
                  <a:srgbClr val="008000"/>
                </a:solidFill>
              </a:rPr>
              <a:t>his </a:t>
            </a:r>
            <a:r>
              <a:rPr lang="en-US" dirty="0">
                <a:solidFill>
                  <a:srgbClr val="008000"/>
                </a:solidFill>
              </a:rPr>
              <a:t>trend is expected to continue for the next 40 years (through 2050</a:t>
            </a:r>
            <a:r>
              <a:rPr lang="en-US" dirty="0" smtClean="0">
                <a:solidFill>
                  <a:srgbClr val="008000"/>
                </a:solidFill>
              </a:rPr>
              <a:t>), </a:t>
            </a:r>
            <a:r>
              <a:rPr lang="en-US" b="1" i="1" dirty="0" smtClean="0">
                <a:solidFill>
                  <a:srgbClr val="008000"/>
                </a:solidFill>
              </a:rPr>
              <a:t>provided that producers continue to be as  successful in adapting to climate change in the next 40 years as they have been in the last 40 years. 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This </a:t>
            </a:r>
            <a:r>
              <a:rPr lang="en-US" dirty="0">
                <a:solidFill>
                  <a:srgbClr val="008000"/>
                </a:solidFill>
              </a:rPr>
              <a:t>report did not examine climate trends for the latter half of the 21st </a:t>
            </a:r>
            <a:r>
              <a:rPr lang="en-US" dirty="0" smtClean="0">
                <a:solidFill>
                  <a:srgbClr val="008000"/>
                </a:solidFill>
              </a:rPr>
              <a:t>century   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>
                <a:solidFill>
                  <a:srgbClr val="008000"/>
                </a:solidFill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3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Summary for Policy Makers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3600" dirty="0">
                <a:solidFill>
                  <a:srgbClr val="008000"/>
                </a:solidFill>
              </a:rPr>
              <a:t>Increased investments in </a:t>
            </a:r>
            <a:r>
              <a:rPr lang="en-US" sz="3600" dirty="0">
                <a:solidFill>
                  <a:srgbClr val="FF0000"/>
                </a:solidFill>
              </a:rPr>
              <a:t>agricultural research </a:t>
            </a:r>
            <a:r>
              <a:rPr lang="en-US" sz="3600" dirty="0">
                <a:solidFill>
                  <a:srgbClr val="008000"/>
                </a:solidFill>
              </a:rPr>
              <a:t>by both private and public sector are urgently needed.</a:t>
            </a:r>
          </a:p>
          <a:p>
            <a:pPr lvl="0"/>
            <a:r>
              <a:rPr lang="en-US" sz="3600" dirty="0">
                <a:solidFill>
                  <a:srgbClr val="FF0000"/>
                </a:solidFill>
              </a:rPr>
              <a:t>Adaptation capacity </a:t>
            </a:r>
            <a:r>
              <a:rPr lang="en-US" sz="3600" dirty="0">
                <a:solidFill>
                  <a:srgbClr val="008000"/>
                </a:solidFill>
              </a:rPr>
              <a:t>of agricultural producers is closely </a:t>
            </a:r>
            <a:r>
              <a:rPr lang="en-US" sz="3600" dirty="0">
                <a:solidFill>
                  <a:srgbClr val="FF0000"/>
                </a:solidFill>
              </a:rPr>
              <a:t>linked to income</a:t>
            </a:r>
            <a:r>
              <a:rPr lang="en-US" sz="3600" dirty="0">
                <a:solidFill>
                  <a:srgbClr val="008000"/>
                </a:solidFill>
              </a:rPr>
              <a:t>.  Reduction in farm income will have a compounding negative impact on the ability of producers to make critical adaptations to climate change.</a:t>
            </a:r>
          </a:p>
          <a:p>
            <a:pPr lvl="0"/>
            <a:r>
              <a:rPr lang="en-US" sz="3600" dirty="0">
                <a:solidFill>
                  <a:srgbClr val="008000"/>
                </a:solidFill>
              </a:rPr>
              <a:t>It is in the self-interest of the US for both food security and national security more generally to </a:t>
            </a:r>
            <a:r>
              <a:rPr lang="en-US" sz="3600" dirty="0">
                <a:solidFill>
                  <a:srgbClr val="FF0000"/>
                </a:solidFill>
              </a:rPr>
              <a:t>facilitate agricultural research and profitable farming in all countries </a:t>
            </a:r>
            <a:r>
              <a:rPr lang="en-US" sz="3600" dirty="0">
                <a:solidFill>
                  <a:srgbClr val="008000"/>
                </a:solidFill>
              </a:rPr>
              <a:t>in order to enhance global agricultural adaptive capacity and minimize risk from food price spikes</a:t>
            </a:r>
          </a:p>
          <a:p>
            <a:pPr lvl="0"/>
            <a:r>
              <a:rPr lang="en-US" sz="3600" dirty="0">
                <a:solidFill>
                  <a:srgbClr val="008000"/>
                </a:solidFill>
              </a:rPr>
              <a:t>Near-term </a:t>
            </a:r>
            <a:r>
              <a:rPr lang="en-US" sz="3600" dirty="0">
                <a:solidFill>
                  <a:srgbClr val="FF0000"/>
                </a:solidFill>
              </a:rPr>
              <a:t>advances underway in climate modeli</a:t>
            </a:r>
            <a:r>
              <a:rPr lang="en-US" sz="3600" dirty="0">
                <a:solidFill>
                  <a:srgbClr val="008000"/>
                </a:solidFill>
              </a:rPr>
              <a:t>ng (NARCCAP) and </a:t>
            </a:r>
            <a:r>
              <a:rPr lang="en-US" sz="3600" dirty="0">
                <a:solidFill>
                  <a:srgbClr val="FF0000"/>
                </a:solidFill>
              </a:rPr>
              <a:t>crop modeling </a:t>
            </a:r>
            <a:r>
              <a:rPr lang="en-US" sz="3600" dirty="0">
                <a:solidFill>
                  <a:srgbClr val="008000"/>
                </a:solidFill>
              </a:rPr>
              <a:t>(</a:t>
            </a:r>
            <a:r>
              <a:rPr lang="en-US" sz="3600" dirty="0" err="1">
                <a:solidFill>
                  <a:srgbClr val="008000"/>
                </a:solidFill>
              </a:rPr>
              <a:t>AgMIP</a:t>
            </a:r>
            <a:r>
              <a:rPr lang="en-US" sz="3600" dirty="0">
                <a:solidFill>
                  <a:srgbClr val="008000"/>
                </a:solidFill>
              </a:rPr>
              <a:t>), particularly at regional scales, will enable refinements to capacity for modeling impacts on agriculture.  Revisiting food security issues should be done at regular intervals to take advantage of scientific </a:t>
            </a:r>
            <a:r>
              <a:rPr lang="en-US" sz="3600" dirty="0" smtClean="0">
                <a:solidFill>
                  <a:srgbClr val="008000"/>
                </a:solidFill>
              </a:rPr>
              <a:t>developments.</a:t>
            </a:r>
            <a:endParaRPr lang="en-US" sz="3600" dirty="0">
              <a:solidFill>
                <a:srgbClr val="008000"/>
              </a:solidFill>
            </a:endParaRPr>
          </a:p>
          <a:p>
            <a:pPr lvl="0"/>
            <a:r>
              <a:rPr lang="en-US" sz="3600" dirty="0">
                <a:solidFill>
                  <a:srgbClr val="FF0000"/>
                </a:solidFill>
              </a:rPr>
              <a:t>Better data, including economic data, on adaptation strategies </a:t>
            </a:r>
            <a:r>
              <a:rPr lang="en-US" sz="3600" dirty="0">
                <a:solidFill>
                  <a:srgbClr val="008000"/>
                </a:solidFill>
              </a:rPr>
              <a:t>and outcomes should be accumulated for modeling future challenges and opportunities for adaptive management.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1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33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6400"/>
                </a:solidFill>
              </a:rPr>
              <a:t>Summary for Policy Makers</a:t>
            </a:r>
            <a:endParaRPr lang="en-US" b="1" dirty="0">
              <a:solidFill>
                <a:srgbClr val="0064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7150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 smtClean="0">
                <a:solidFill>
                  <a:srgbClr val="FF0000"/>
                </a:solidFill>
              </a:rPr>
              <a:t>New</a:t>
            </a:r>
            <a:r>
              <a:rPr lang="en-US" dirty="0">
                <a:solidFill>
                  <a:srgbClr val="FF0000"/>
                </a:solidFill>
              </a:rPr>
              <a:t>, broad collaborations </a:t>
            </a:r>
            <a:r>
              <a:rPr lang="en-US" dirty="0">
                <a:solidFill>
                  <a:srgbClr val="008000"/>
                </a:solidFill>
              </a:rPr>
              <a:t>are urgently needed to (1) determine the current and expected </a:t>
            </a:r>
            <a:r>
              <a:rPr lang="en-US" dirty="0">
                <a:solidFill>
                  <a:srgbClr val="FF0000"/>
                </a:solidFill>
              </a:rPr>
              <a:t>production and distribution gains </a:t>
            </a:r>
            <a:r>
              <a:rPr lang="en-US" dirty="0">
                <a:solidFill>
                  <a:srgbClr val="008000"/>
                </a:solidFill>
              </a:rPr>
              <a:t>for staple crops based on best available data and modeling from private and public sources; (2) </a:t>
            </a:r>
            <a:r>
              <a:rPr lang="en-US" dirty="0">
                <a:solidFill>
                  <a:srgbClr val="FF0000"/>
                </a:solidFill>
              </a:rPr>
              <a:t>quantify production gaps </a:t>
            </a:r>
            <a:r>
              <a:rPr lang="en-US" dirty="0">
                <a:solidFill>
                  <a:srgbClr val="008000"/>
                </a:solidFill>
              </a:rPr>
              <a:t>and prioritize critical public/private research and collaborations to meet production/distribution needs; and (3) </a:t>
            </a:r>
            <a:r>
              <a:rPr lang="en-US" dirty="0">
                <a:solidFill>
                  <a:srgbClr val="FF0000"/>
                </a:solidFill>
              </a:rPr>
              <a:t>identify key enabling programs, technologies, practices, policies and collaborations</a:t>
            </a:r>
            <a:r>
              <a:rPr lang="en-US" dirty="0">
                <a:solidFill>
                  <a:srgbClr val="008000"/>
                </a:solidFill>
              </a:rPr>
              <a:t> to improve the probability for success.</a:t>
            </a:r>
          </a:p>
          <a:p>
            <a:pPr lvl="0"/>
            <a:r>
              <a:rPr lang="en-US" dirty="0">
                <a:solidFill>
                  <a:srgbClr val="008000"/>
                </a:solidFill>
              </a:rPr>
              <a:t>There is a need </a:t>
            </a:r>
            <a:r>
              <a:rPr lang="en-US" dirty="0">
                <a:solidFill>
                  <a:srgbClr val="FF0000"/>
                </a:solidFill>
              </a:rPr>
              <a:t>to increase standardization and transparency in integrated modeling</a:t>
            </a:r>
            <a:r>
              <a:rPr lang="en-US" dirty="0">
                <a:solidFill>
                  <a:srgbClr val="008000"/>
                </a:solidFill>
              </a:rPr>
              <a:t> of agricultural systems through </a:t>
            </a:r>
            <a:r>
              <a:rPr lang="en-US" dirty="0">
                <a:solidFill>
                  <a:srgbClr val="FF0000"/>
                </a:solidFill>
              </a:rPr>
              <a:t>harmonization of terms, units and standards</a:t>
            </a:r>
            <a:r>
              <a:rPr lang="en-US" dirty="0">
                <a:solidFill>
                  <a:srgbClr val="008000"/>
                </a:solidFill>
              </a:rPr>
              <a:t>, and by supporting the storage and sharing of </a:t>
            </a:r>
            <a:r>
              <a:rPr lang="en-US" dirty="0">
                <a:solidFill>
                  <a:srgbClr val="FF0000"/>
                </a:solidFill>
              </a:rPr>
              <a:t>validated public computer </a:t>
            </a:r>
            <a:r>
              <a:rPr lang="en-US" dirty="0" smtClean="0">
                <a:solidFill>
                  <a:srgbClr val="FF0000"/>
                </a:solidFill>
              </a:rPr>
              <a:t>codes </a:t>
            </a:r>
            <a:r>
              <a:rPr lang="en-US" dirty="0">
                <a:solidFill>
                  <a:srgbClr val="FF0000"/>
                </a:solidFill>
              </a:rPr>
              <a:t>and data </a:t>
            </a:r>
            <a:r>
              <a:rPr lang="en-US" dirty="0">
                <a:solidFill>
                  <a:srgbClr val="008000"/>
                </a:solidFill>
              </a:rPr>
              <a:t>that can be used for modeling activities.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Improve the individual component models</a:t>
            </a:r>
            <a:r>
              <a:rPr lang="en-US" dirty="0">
                <a:solidFill>
                  <a:srgbClr val="008000"/>
                </a:solidFill>
              </a:rPr>
              <a:t>, especially for crop growth;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Develop validated integrated modeling tools</a:t>
            </a:r>
            <a:r>
              <a:rPr lang="en-US" dirty="0">
                <a:solidFill>
                  <a:srgbClr val="008000"/>
                </a:solidFill>
              </a:rPr>
              <a:t> for evaluating the economic, environmental, and social tradeoffs intrinsic to agricultural production, including water quality, biodiversity, and other sustainability topics.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Create sustainable private/public partnerships </a:t>
            </a:r>
            <a:r>
              <a:rPr lang="en-US" dirty="0">
                <a:solidFill>
                  <a:srgbClr val="008000"/>
                </a:solidFill>
              </a:rPr>
              <a:t>that utilize emerging science and technologies to urgently address gaps that affect crop yields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5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>
                <a:solidFill>
                  <a:srgbClr val="008000"/>
                </a:solidFill>
              </a:rPr>
              <a:t>F</a:t>
            </a:r>
            <a:r>
              <a:rPr lang="en-US" dirty="0" smtClean="0">
                <a:solidFill>
                  <a:srgbClr val="008000"/>
                </a:solidFill>
              </a:rPr>
              <a:t>our Global Climate Models </a:t>
            </a:r>
            <a:r>
              <a:rPr lang="en-US" dirty="0">
                <a:solidFill>
                  <a:srgbClr val="008000"/>
                </a:solidFill>
              </a:rPr>
              <a:t>(GCMs</a:t>
            </a:r>
            <a:r>
              <a:rPr lang="en-US" dirty="0" smtClean="0">
                <a:solidFill>
                  <a:srgbClr val="008000"/>
                </a:solidFill>
              </a:rPr>
              <a:t>), with A1B emissions scenario, are used to simulate climate changes from 2000 to 2050 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Substantial differences exist among GCM results </a:t>
            </a:r>
            <a:r>
              <a:rPr lang="en-US" dirty="0">
                <a:solidFill>
                  <a:srgbClr val="008000"/>
                </a:solidFill>
              </a:rPr>
              <a:t>despite </a:t>
            </a:r>
            <a:r>
              <a:rPr lang="en-US" dirty="0" smtClean="0">
                <a:solidFill>
                  <a:srgbClr val="008000"/>
                </a:solidFill>
              </a:rPr>
              <a:t>use of the </a:t>
            </a:r>
            <a:r>
              <a:rPr lang="en-US" dirty="0">
                <a:solidFill>
                  <a:srgbClr val="008000"/>
                </a:solidFill>
              </a:rPr>
              <a:t>same widely accepted laws of physics 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Differences </a:t>
            </a:r>
            <a:r>
              <a:rPr lang="en-US" dirty="0">
                <a:solidFill>
                  <a:srgbClr val="008000"/>
                </a:solidFill>
              </a:rPr>
              <a:t>in how models account for features of the atmosphere and surface smaller than about 200 km </a:t>
            </a:r>
            <a:r>
              <a:rPr lang="en-US" dirty="0" smtClean="0">
                <a:solidFill>
                  <a:srgbClr val="008000"/>
                </a:solidFill>
              </a:rPr>
              <a:t>(e.g., cloud processes and land-atmosphere interactions) account </a:t>
            </a:r>
            <a:r>
              <a:rPr lang="en-US" dirty="0">
                <a:solidFill>
                  <a:srgbClr val="008000"/>
                </a:solidFill>
              </a:rPr>
              <a:t>for differences in temperature and </a:t>
            </a:r>
            <a:r>
              <a:rPr lang="en-US" dirty="0" smtClean="0">
                <a:solidFill>
                  <a:srgbClr val="008000"/>
                </a:solidFill>
              </a:rPr>
              <a:t>precipitation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Each </a:t>
            </a:r>
            <a:r>
              <a:rPr lang="en-US" dirty="0">
                <a:solidFill>
                  <a:srgbClr val="008000"/>
                </a:solidFill>
              </a:rPr>
              <a:t>model’s smaller scale </a:t>
            </a:r>
            <a:r>
              <a:rPr lang="en-US" dirty="0" err="1">
                <a:solidFill>
                  <a:srgbClr val="008000"/>
                </a:solidFill>
              </a:rPr>
              <a:t>uniquenesses</a:t>
            </a:r>
            <a:r>
              <a:rPr lang="en-US" dirty="0">
                <a:solidFill>
                  <a:srgbClr val="008000"/>
                </a:solidFill>
              </a:rPr>
              <a:t> eventually interact with the global flow to create different regional climate features among the </a:t>
            </a:r>
            <a:r>
              <a:rPr lang="en-US" dirty="0" smtClean="0">
                <a:solidFill>
                  <a:srgbClr val="008000"/>
                </a:solidFill>
              </a:rPr>
              <a:t>models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4900" b="1" dirty="0" smtClean="0">
                <a:solidFill>
                  <a:srgbClr val="006400"/>
                </a:solidFill>
              </a:rPr>
              <a:t>Introduction</a:t>
            </a:r>
            <a:br>
              <a:rPr lang="en-US" sz="4900" b="1" dirty="0" smtClean="0">
                <a:solidFill>
                  <a:srgbClr val="006400"/>
                </a:solidFill>
              </a:rPr>
            </a:br>
            <a:r>
              <a:rPr lang="en-US" sz="3100" dirty="0" smtClean="0">
                <a:solidFill>
                  <a:srgbClr val="008000"/>
                </a:solidFill>
              </a:rPr>
              <a:t>Regional Impacts of Climate Change</a:t>
            </a:r>
            <a:endParaRPr lang="en-US" sz="31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4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006400"/>
                </a:solidFill>
              </a:rPr>
              <a:t>Agriculture, Food Security and US Development</a:t>
            </a:r>
            <a:r>
              <a:rPr lang="en-US" sz="4900" dirty="0" smtClean="0">
                <a:solidFill>
                  <a:srgbClr val="006400"/>
                </a:solidFill>
              </a:rPr>
              <a:t/>
            </a:r>
            <a:br>
              <a:rPr lang="en-US" sz="4900" dirty="0" smtClean="0">
                <a:solidFill>
                  <a:srgbClr val="006400"/>
                </a:solidFill>
              </a:rPr>
            </a:br>
            <a:r>
              <a:rPr lang="en-US" sz="3100" dirty="0" smtClean="0">
                <a:solidFill>
                  <a:srgbClr val="008000"/>
                </a:solidFill>
              </a:rPr>
              <a:t>Review of Current Situation</a:t>
            </a:r>
            <a:endParaRPr lang="en-US" sz="31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Proportion of the population living on less than $2 per day is near zero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Education levels are high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Under-5 malnutrition level is very low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Well-being indicators (life                                         expectancy at birth and                                                   under-5 mortality rate) are 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                                  favorable </a:t>
            </a:r>
            <a:r>
              <a:rPr lang="en-US" sz="2400" dirty="0">
                <a:solidFill>
                  <a:srgbClr val="008000"/>
                </a:solidFill>
              </a:rPr>
              <a:t>and have improved </a:t>
            </a:r>
            <a:r>
              <a:rPr lang="en-US" sz="2400" dirty="0" smtClean="0">
                <a:solidFill>
                  <a:srgbClr val="008000"/>
                </a:solidFill>
              </a:rPr>
              <a:t>                                          in </a:t>
            </a:r>
            <a:r>
              <a:rPr lang="en-US" sz="2400" dirty="0">
                <a:solidFill>
                  <a:srgbClr val="008000"/>
                </a:solidFill>
              </a:rPr>
              <a:t>the last 47 years</a:t>
            </a:r>
            <a:r>
              <a:rPr lang="en-US" sz="2400" dirty="0" smtClean="0">
                <a:effectLst/>
              </a:rPr>
              <a:t> </a:t>
            </a:r>
            <a:endParaRPr lang="en-US" sz="2400" dirty="0" smtClean="0"/>
          </a:p>
          <a:p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942976"/>
            <a:ext cx="3962400" cy="28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6477000"/>
            <a:ext cx="4181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</a:rPr>
              <a:t>Source: World Development Indicators (World Bank, 2009</a:t>
            </a:r>
            <a:r>
              <a:rPr lang="en-US" sz="1200" dirty="0" smtClean="0">
                <a:solidFill>
                  <a:srgbClr val="008000"/>
                </a:solidFill>
              </a:rPr>
              <a:t>)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441689">
            <a:off x="6332139" y="3932504"/>
            <a:ext cx="181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L</a:t>
            </a:r>
            <a:r>
              <a:rPr lang="en-US" dirty="0" smtClean="0">
                <a:solidFill>
                  <a:srgbClr val="008000"/>
                </a:solidFill>
              </a:rPr>
              <a:t>ife Expectancy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390448">
            <a:off x="6386340" y="4970800"/>
            <a:ext cx="195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Under</a:t>
            </a:r>
            <a:r>
              <a:rPr lang="en-US" dirty="0">
                <a:solidFill>
                  <a:srgbClr val="FF0000"/>
                </a:solidFill>
              </a:rPr>
              <a:t>-5 </a:t>
            </a:r>
            <a:r>
              <a:rPr lang="en-US" dirty="0" smtClean="0">
                <a:solidFill>
                  <a:srgbClr val="FF0000"/>
                </a:solidFill>
              </a:rPr>
              <a:t>Mortality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1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6400"/>
                </a:solidFill>
              </a:rPr>
              <a:t>Agriculture, Food Security and US Development</a:t>
            </a:r>
            <a:r>
              <a:rPr lang="en-US" sz="4000" dirty="0" smtClean="0">
                <a:solidFill>
                  <a:srgbClr val="006400"/>
                </a:solidFill>
              </a:rPr>
              <a:t/>
            </a:r>
            <a:br>
              <a:rPr lang="en-US" sz="4000" dirty="0" smtClean="0">
                <a:solidFill>
                  <a:srgbClr val="0064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Review of Land Use</a:t>
            </a:r>
            <a:endParaRPr lang="en-US" sz="3100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800" y="5657671"/>
            <a:ext cx="89867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 significant fraction of total land area is set aside as wilderness areas, national parks,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habitat and species management areas, etc.  to provide </a:t>
            </a:r>
            <a:r>
              <a:rPr lang="en-US" dirty="0">
                <a:solidFill>
                  <a:srgbClr val="008000"/>
                </a:solidFill>
              </a:rPr>
              <a:t>important protection for 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fragile </a:t>
            </a:r>
            <a:r>
              <a:rPr lang="en-US" dirty="0">
                <a:solidFill>
                  <a:srgbClr val="008000"/>
                </a:solidFill>
              </a:rPr>
              <a:t>environmental areas, which may also be important for the tourism industry.</a:t>
            </a:r>
          </a:p>
          <a:p>
            <a:endParaRPr lang="en-US" dirty="0"/>
          </a:p>
        </p:txBody>
      </p:sp>
      <p:pic>
        <p:nvPicPr>
          <p:cNvPr id="3" name="Picture 2" descr="Land us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3848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5257800"/>
            <a:ext cx="2933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Source</a:t>
            </a:r>
            <a:r>
              <a:rPr lang="en-US" sz="1600" dirty="0">
                <a:solidFill>
                  <a:srgbClr val="008000"/>
                </a:solidFill>
              </a:rPr>
              <a:t>: GLC2000 (JRC 2000</a:t>
            </a:r>
            <a:r>
              <a:rPr lang="en-US" sz="1600" dirty="0" smtClean="0">
                <a:solidFill>
                  <a:srgbClr val="008000"/>
                </a:solidFill>
              </a:rPr>
              <a:t>) </a:t>
            </a:r>
            <a:endParaRPr lang="en-US" sz="1600" dirty="0">
              <a:solidFill>
                <a:srgbClr val="008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181600" y="4114800"/>
            <a:ext cx="762000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04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6400"/>
                </a:solidFill>
              </a:rPr>
              <a:t>Agriculture, Food Security and US Development</a:t>
            </a:r>
            <a:r>
              <a:rPr lang="en-US" sz="4000" dirty="0" smtClean="0">
                <a:solidFill>
                  <a:srgbClr val="006400"/>
                </a:solidFill>
              </a:rPr>
              <a:t/>
            </a:r>
            <a:br>
              <a:rPr lang="en-US" sz="4000" dirty="0" smtClean="0">
                <a:solidFill>
                  <a:srgbClr val="0064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Review of Land Use</a:t>
            </a:r>
            <a:endParaRPr lang="en-US" sz="3100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800" y="5657671"/>
            <a:ext cx="89867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 significant fraction of total land area is set aside as wilderness areas, national parks,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habitat and species management areas, etc.  to provide </a:t>
            </a:r>
            <a:r>
              <a:rPr lang="en-US" dirty="0">
                <a:solidFill>
                  <a:srgbClr val="008000"/>
                </a:solidFill>
              </a:rPr>
              <a:t>important protection for 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fragile </a:t>
            </a:r>
            <a:r>
              <a:rPr lang="en-US" dirty="0">
                <a:solidFill>
                  <a:srgbClr val="008000"/>
                </a:solidFill>
              </a:rPr>
              <a:t>environmental areas, which may also be important for the tourism industry.</a:t>
            </a:r>
          </a:p>
          <a:p>
            <a:endParaRPr lang="en-US" dirty="0"/>
          </a:p>
        </p:txBody>
      </p:sp>
      <p:pic>
        <p:nvPicPr>
          <p:cNvPr id="3" name="Picture 2" descr="Land us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3848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5257800"/>
            <a:ext cx="2933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Source</a:t>
            </a:r>
            <a:r>
              <a:rPr lang="en-US" sz="1600" dirty="0">
                <a:solidFill>
                  <a:srgbClr val="008000"/>
                </a:solidFill>
              </a:rPr>
              <a:t>: GLC2000 (JRC 2000</a:t>
            </a:r>
            <a:r>
              <a:rPr lang="en-US" sz="1600" dirty="0" smtClean="0">
                <a:solidFill>
                  <a:srgbClr val="008000"/>
                </a:solidFill>
              </a:rPr>
              <a:t>) </a:t>
            </a:r>
            <a:endParaRPr lang="en-US" sz="1600" dirty="0">
              <a:solidFill>
                <a:srgbClr val="008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181600" y="4114800"/>
            <a:ext cx="762000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2286000" y="1905000"/>
            <a:ext cx="2057400" cy="16002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3048098">
            <a:off x="3965105" y="3495644"/>
            <a:ext cx="533400" cy="1175225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20319196">
            <a:off x="4127564" y="4451856"/>
            <a:ext cx="279272" cy="541434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0319196">
            <a:off x="469964" y="3232657"/>
            <a:ext cx="279272" cy="541434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790153">
            <a:off x="3152974" y="3543660"/>
            <a:ext cx="449996" cy="973467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6400"/>
                </a:solidFill>
              </a:rPr>
              <a:t>Agriculture, Food Security and US Development</a:t>
            </a:r>
            <a:r>
              <a:rPr lang="en-US" sz="4000" dirty="0" smtClean="0">
                <a:solidFill>
                  <a:srgbClr val="006400"/>
                </a:solidFill>
              </a:rPr>
              <a:t/>
            </a:r>
            <a:br>
              <a:rPr lang="en-US" sz="4000" dirty="0" smtClean="0">
                <a:solidFill>
                  <a:srgbClr val="0064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Review of Agriculture</a:t>
            </a:r>
            <a:endParaRPr lang="en-US" sz="3100" dirty="0">
              <a:solidFill>
                <a:srgbClr val="008000"/>
              </a:solidFill>
            </a:endParaRPr>
          </a:p>
        </p:txBody>
      </p:sp>
      <p:pic>
        <p:nvPicPr>
          <p:cNvPr id="4" name="Picture 3" descr="Ag commodities-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34" y="2133600"/>
            <a:ext cx="6380066" cy="1295400"/>
          </a:xfrm>
          <a:prstGeom prst="rect">
            <a:avLst/>
          </a:prstGeom>
        </p:spPr>
      </p:pic>
      <p:pic>
        <p:nvPicPr>
          <p:cNvPr id="5" name="Picture 4" descr="Ag commodities-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900" y="3581400"/>
            <a:ext cx="6352501" cy="1143000"/>
          </a:xfrm>
          <a:prstGeom prst="rect">
            <a:avLst/>
          </a:prstGeom>
        </p:spPr>
      </p:pic>
      <p:pic>
        <p:nvPicPr>
          <p:cNvPr id="7" name="Picture 6" descr="Ag commodities-3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2" y="4876800"/>
            <a:ext cx="6338618" cy="106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4876800" y="6512123"/>
            <a:ext cx="4069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Source: FAOSTAT (FAO 2010)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1752600"/>
            <a:ext cx="1840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Data 2006-2008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743200"/>
            <a:ext cx="2066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Area Harvested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4038600"/>
            <a:ext cx="2592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Value of Production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5181600"/>
            <a:ext cx="2008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Leading Foods</a:t>
            </a:r>
            <a:endParaRPr lang="en-US" sz="2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2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 Report ICCCF Draft 06">
  <a:themeElements>
    <a:clrScheme name="agronomy2009">
      <a:dk1>
        <a:srgbClr val="FFFFFF"/>
      </a:dk1>
      <a:lt1>
        <a:srgbClr val="000000"/>
      </a:lt1>
      <a:dk2>
        <a:srgbClr val="F2F2F2"/>
      </a:dk2>
      <a:lt2>
        <a:srgbClr val="595959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 Report ICCCF Draft 06</Template>
  <TotalTime>0</TotalTime>
  <Words>2133</Words>
  <Application>Microsoft Office PowerPoint</Application>
  <PresentationFormat>On-screen Show (4:3)</PresentationFormat>
  <Paragraphs>344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Wingdings</vt:lpstr>
      <vt:lpstr>US Report ICCCF Draft 06</vt:lpstr>
      <vt:lpstr>US Food Security and Climate Change: Agriculture Futures </vt:lpstr>
      <vt:lpstr>Outline</vt:lpstr>
      <vt:lpstr>Introduction Overview</vt:lpstr>
      <vt:lpstr>PowerPoint Presentation</vt:lpstr>
      <vt:lpstr>PowerPoint Presentation</vt:lpstr>
      <vt:lpstr>Agriculture, Food Security and US Development Review of Current Situation</vt:lpstr>
      <vt:lpstr>Agriculture, Food Security and US Development Review of Land Use</vt:lpstr>
      <vt:lpstr>Agriculture, Food Security and US Development Review of Land Use</vt:lpstr>
      <vt:lpstr>Agriculture, Food Security and US Development Review of Agriculture</vt:lpstr>
      <vt:lpstr>Agriculture, Food Security and US Development Review of Agriculture</vt:lpstr>
      <vt:lpstr>Agriculture, Food Security and US Development Review of Agriculture</vt:lpstr>
      <vt:lpstr>Agriculture, Food Security and US Development Review of Agriculture</vt:lpstr>
      <vt:lpstr>Agriculture, Food Security and US Development Review of Agriculture</vt:lpstr>
      <vt:lpstr>Agriculture, Food Security and US Development Review of Agriculture</vt:lpstr>
      <vt:lpstr>Agriculture, Food Security and US Development Review of Agriculture</vt:lpstr>
      <vt:lpstr>Scenarios for Adaptation Economic and Demographic Drivers </vt:lpstr>
      <vt:lpstr>PowerPoint Presentation</vt:lpstr>
      <vt:lpstr>PowerPoint Presentation</vt:lpstr>
      <vt:lpstr>PowerPoint Presentation</vt:lpstr>
      <vt:lpstr>Scenarios for Adaptation  Biophysical Scenarios</vt:lpstr>
      <vt:lpstr>PowerPoint Presentation</vt:lpstr>
      <vt:lpstr>Scenarios for Adaptation  Biophysical Scenarios</vt:lpstr>
      <vt:lpstr>Scenarios for Adaptation  Biophysical Scenarios</vt:lpstr>
      <vt:lpstr>Scenarios for Adaptation  Biophysical Scenarios</vt:lpstr>
      <vt:lpstr>Scenarios for Adaptation  Biophysical Scenarios</vt:lpstr>
      <vt:lpstr>Scenarios for Adaptation  Biophysical Scenarios</vt:lpstr>
      <vt:lpstr>Scenarios for Adaptation  Biophysical Scenarios</vt:lpstr>
      <vt:lpstr>Scenarios for Adaptation  Biophysical Scenarios</vt:lpstr>
      <vt:lpstr>Scenarios for Adaptation  Biophysical Scenarios</vt:lpstr>
      <vt:lpstr>Scenarios for Adaptation  Biophysical Scenarios</vt:lpstr>
      <vt:lpstr>Scenarios for Adaptation  Biophysical Scenarios</vt:lpstr>
      <vt:lpstr>Scenarios for Adaptation  Biophysical Scenarios</vt:lpstr>
      <vt:lpstr>Scenarios for Adaptation  Biophysical Scenarios</vt:lpstr>
      <vt:lpstr>Scenarios for Adaptation  IMPACT Model</vt:lpstr>
      <vt:lpstr>Scenarios for Adaptation  IMPACT Model</vt:lpstr>
      <vt:lpstr>Scenarios for Adaptation Income and Demographic Scenarios</vt:lpstr>
      <vt:lpstr>Scenarios for Adaptation Income and Demographic Scenarios</vt:lpstr>
      <vt:lpstr>Scenarios for Adaptation Income and Demographic Scenarios</vt:lpstr>
      <vt:lpstr>Scenarios for Adaptation Agricultural Vulnerability Scenarios Outcomes</vt:lpstr>
      <vt:lpstr>Scenarios for Adaptation Agricultural Vulnerability Scenarios Outcomes</vt:lpstr>
      <vt:lpstr>Example of How Iowa Agricultural Producers are Adapting to Climate Change:</vt:lpstr>
      <vt:lpstr> Agriculture and Greenhouse Gas Mitigation Agricultural emissions history and potential mitigation </vt:lpstr>
      <vt:lpstr>Conclusions</vt:lpstr>
      <vt:lpstr>Summary for Policy Makers</vt:lpstr>
      <vt:lpstr>Summary for Policy Makers</vt:lpstr>
    </vt:vector>
  </TitlesOfParts>
  <Company>Iowa State University Department of Agronomy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Food Security and Climate Change: Agriculture Futures </dc:title>
  <dc:creator>Rabideau, Shannon L [GE AT]</dc:creator>
  <cp:lastModifiedBy>Rabideau, Shannon L [GE AT]</cp:lastModifiedBy>
  <cp:revision>1</cp:revision>
  <dcterms:created xsi:type="dcterms:W3CDTF">2012-01-09T22:11:29Z</dcterms:created>
  <dcterms:modified xsi:type="dcterms:W3CDTF">2012-01-09T22:12:06Z</dcterms:modified>
</cp:coreProperties>
</file>